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notesMasterIdLst>
    <p:notesMasterId r:id="rId9"/>
  </p:notesMasterIdLst>
  <p:handoutMasterIdLst>
    <p:handoutMasterId r:id="rId97"/>
  </p:handoutMasterIdLst>
  <p:sldIdLst>
    <p:sldId id="2119" r:id="rId4"/>
    <p:sldId id="2225" r:id="rId5"/>
    <p:sldId id="2349" r:id="rId6"/>
    <p:sldId id="2120" r:id="rId7"/>
    <p:sldId id="2121" r:id="rId8"/>
    <p:sldId id="2201" r:id="rId10"/>
    <p:sldId id="2326" r:id="rId11"/>
    <p:sldId id="2358" r:id="rId12"/>
    <p:sldId id="2327" r:id="rId13"/>
    <p:sldId id="2350" r:id="rId14"/>
    <p:sldId id="2351" r:id="rId15"/>
    <p:sldId id="2352" r:id="rId16"/>
    <p:sldId id="2359" r:id="rId17"/>
    <p:sldId id="2329" r:id="rId18"/>
    <p:sldId id="2330" r:id="rId19"/>
    <p:sldId id="2257" r:id="rId20"/>
    <p:sldId id="2353" r:id="rId21"/>
    <p:sldId id="2354" r:id="rId22"/>
    <p:sldId id="2331" r:id="rId23"/>
    <p:sldId id="2355" r:id="rId24"/>
    <p:sldId id="2356" r:id="rId25"/>
    <p:sldId id="2360" r:id="rId26"/>
    <p:sldId id="2333" r:id="rId27"/>
    <p:sldId id="2258" r:id="rId28"/>
    <p:sldId id="2279" r:id="rId29"/>
    <p:sldId id="2357" r:id="rId30"/>
    <p:sldId id="2334" r:id="rId31"/>
    <p:sldId id="2280" r:id="rId32"/>
    <p:sldId id="1758" r:id="rId33"/>
    <p:sldId id="2361" r:id="rId34"/>
    <p:sldId id="2236" r:id="rId35"/>
    <p:sldId id="2237" r:id="rId36"/>
    <p:sldId id="2362" r:id="rId37"/>
    <p:sldId id="2291" r:id="rId38"/>
    <p:sldId id="2363" r:id="rId39"/>
    <p:sldId id="2292" r:id="rId40"/>
    <p:sldId id="2293" r:id="rId41"/>
    <p:sldId id="2364" r:id="rId42"/>
    <p:sldId id="2294" r:id="rId43"/>
    <p:sldId id="2295" r:id="rId44"/>
    <p:sldId id="2296" r:id="rId45"/>
    <p:sldId id="2367" r:id="rId46"/>
    <p:sldId id="2365" r:id="rId47"/>
    <p:sldId id="2368" r:id="rId48"/>
    <p:sldId id="2366" r:id="rId49"/>
    <p:sldId id="2369" r:id="rId50"/>
    <p:sldId id="2305" r:id="rId51"/>
    <p:sldId id="2250" r:id="rId52"/>
    <p:sldId id="2152" r:id="rId53"/>
    <p:sldId id="2153" r:id="rId54"/>
    <p:sldId id="2154" r:id="rId55"/>
    <p:sldId id="2155" r:id="rId56"/>
    <p:sldId id="2342" r:id="rId57"/>
    <p:sldId id="2157" r:id="rId58"/>
    <p:sldId id="2268" r:id="rId59"/>
    <p:sldId id="2306" r:id="rId60"/>
    <p:sldId id="2319" r:id="rId61"/>
    <p:sldId id="2320" r:id="rId62"/>
    <p:sldId id="2370" r:id="rId63"/>
    <p:sldId id="2002" r:id="rId64"/>
    <p:sldId id="2163" r:id="rId65"/>
    <p:sldId id="2003" r:id="rId66"/>
    <p:sldId id="2199" r:id="rId67"/>
    <p:sldId id="2033" r:id="rId68"/>
    <p:sldId id="2343" r:id="rId69"/>
    <p:sldId id="2034" r:id="rId70"/>
    <p:sldId id="2076" r:id="rId71"/>
    <p:sldId id="2035" r:id="rId72"/>
    <p:sldId id="2371" r:id="rId73"/>
    <p:sldId id="2036" r:id="rId74"/>
    <p:sldId id="2372" r:id="rId75"/>
    <p:sldId id="2038" r:id="rId76"/>
    <p:sldId id="2344" r:id="rId77"/>
    <p:sldId id="2040" r:id="rId78"/>
    <p:sldId id="2165" r:id="rId79"/>
    <p:sldId id="2042" r:id="rId80"/>
    <p:sldId id="2373" r:id="rId81"/>
    <p:sldId id="2043" r:id="rId82"/>
    <p:sldId id="2374" r:id="rId83"/>
    <p:sldId id="2045" r:id="rId84"/>
    <p:sldId id="2322" r:id="rId85"/>
    <p:sldId id="2047" r:id="rId86"/>
    <p:sldId id="2049" r:id="rId87"/>
    <p:sldId id="2050" r:id="rId88"/>
    <p:sldId id="2054" r:id="rId89"/>
    <p:sldId id="2345" r:id="rId90"/>
    <p:sldId id="2216" r:id="rId91"/>
    <p:sldId id="2346" r:id="rId92"/>
    <p:sldId id="2218" r:id="rId93"/>
    <p:sldId id="2323" r:id="rId94"/>
    <p:sldId id="2055" r:id="rId95"/>
    <p:sldId id="2375" r:id="rId96"/>
  </p:sldIdLst>
  <p:sldSz cx="12190095" cy="6859270"/>
  <p:notesSz cx="6858000" cy="9144000"/>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4AAD3"/>
    <a:srgbClr val="CFC8C3"/>
    <a:srgbClr val="E6E6E6"/>
    <a:srgbClr val="D8D1C8"/>
    <a:srgbClr val="253141"/>
    <a:srgbClr val="8F8F8F"/>
    <a:srgbClr val="4C4841"/>
    <a:srgbClr val="FAFAFB"/>
    <a:srgbClr val="E6E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6" autoAdjust="0"/>
    <p:restoredTop sz="96405" autoAdjust="0"/>
  </p:normalViewPr>
  <p:slideViewPr>
    <p:cSldViewPr>
      <p:cViewPr varScale="1">
        <p:scale>
          <a:sx n="100" d="100"/>
          <a:sy n="100" d="100"/>
        </p:scale>
        <p:origin x="72" y="288"/>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40" d="100"/>
          <a:sy n="140" d="100"/>
        </p:scale>
        <p:origin x="4720"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viewProps" Target="viewProps.xml"/><Relationship Id="rId98" Type="http://schemas.openxmlformats.org/officeDocument/2006/relationships/presProps" Target="presProps.xml"/><Relationship Id="rId97" Type="http://schemas.openxmlformats.org/officeDocument/2006/relationships/handoutMaster" Target="handoutMasters/handoutMaster1.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notesMaster" Target="notesMasters/notesMaster1.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0" Type="http://schemas.openxmlformats.org/officeDocument/2006/relationships/tableStyles" Target="tableStyles.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8800" algn="l" defTabSz="1219200" rtl="0" eaLnBrk="1" latinLnBrk="0" hangingPunct="1">
      <a:defRPr sz="1600" kern="1200">
        <a:solidFill>
          <a:schemeClr val="tx1"/>
        </a:solidFill>
        <a:latin typeface="+mn-lt"/>
        <a:ea typeface="+mn-ea"/>
        <a:cs typeface="+mn-cs"/>
      </a:defRPr>
    </a:lvl4pPr>
    <a:lvl5pPr marL="2438400" algn="l" defTabSz="1219200" rtl="0" eaLnBrk="1" latinLnBrk="0" hangingPunct="1">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FD65D2-3D3F-4108-9C1E-21CB58C64CD2}"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矩形 1"/>
          <p:cNvSpPr/>
          <p:nvPr userDrawn="1"/>
        </p:nvSpPr>
        <p:spPr>
          <a:xfrm>
            <a:off x="0" y="3788788"/>
            <a:ext cx="12190413" cy="307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4" name="矩形 3"/>
          <p:cNvSpPr/>
          <p:nvPr userDrawn="1"/>
        </p:nvSpPr>
        <p:spPr>
          <a:xfrm>
            <a:off x="0" y="3429794"/>
            <a:ext cx="12190413" cy="342979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4" name="矩形 3"/>
          <p:cNvSpPr/>
          <p:nvPr userDrawn="1"/>
        </p:nvSpPr>
        <p:spPr>
          <a:xfrm>
            <a:off x="0" y="3068788"/>
            <a:ext cx="12190413" cy="379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矩形 1"/>
          <p:cNvSpPr/>
          <p:nvPr userDrawn="1"/>
        </p:nvSpPr>
        <p:spPr>
          <a:xfrm>
            <a:off x="0" y="2709714"/>
            <a:ext cx="12190413" cy="414987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矩形 1"/>
          <p:cNvSpPr/>
          <p:nvPr userDrawn="1"/>
        </p:nvSpPr>
        <p:spPr>
          <a:xfrm>
            <a:off x="0" y="2348788"/>
            <a:ext cx="12190413" cy="451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3" name="矩形 2"/>
          <p:cNvSpPr/>
          <p:nvPr userDrawn="1"/>
        </p:nvSpPr>
        <p:spPr>
          <a:xfrm>
            <a:off x="0" y="1989634"/>
            <a:ext cx="12190413" cy="486995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3" name="矩形 2"/>
          <p:cNvSpPr/>
          <p:nvPr userDrawn="1"/>
        </p:nvSpPr>
        <p:spPr>
          <a:xfrm>
            <a:off x="0" y="1628788"/>
            <a:ext cx="12190413" cy="523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3" name="矩形 2"/>
          <p:cNvSpPr/>
          <p:nvPr userDrawn="1"/>
        </p:nvSpPr>
        <p:spPr>
          <a:xfrm>
            <a:off x="0" y="1268788"/>
            <a:ext cx="12190413" cy="559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3" name="矩形 2"/>
          <p:cNvSpPr/>
          <p:nvPr userDrawn="1"/>
        </p:nvSpPr>
        <p:spPr>
          <a:xfrm>
            <a:off x="0" y="908788"/>
            <a:ext cx="12190413" cy="595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矩形 1"/>
          <p:cNvSpPr/>
          <p:nvPr userDrawn="1"/>
        </p:nvSpPr>
        <p:spPr>
          <a:xfrm>
            <a:off x="0" y="0"/>
            <a:ext cx="12190413" cy="6859588"/>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矩形 1"/>
          <p:cNvSpPr/>
          <p:nvPr userDrawn="1"/>
        </p:nvSpPr>
        <p:spPr>
          <a:xfrm>
            <a:off x="0" y="5948788"/>
            <a:ext cx="12190413" cy="91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矩形 1"/>
          <p:cNvSpPr/>
          <p:nvPr userDrawn="1"/>
        </p:nvSpPr>
        <p:spPr>
          <a:xfrm>
            <a:off x="0" y="5590034"/>
            <a:ext cx="12190413" cy="126955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矩形 1"/>
          <p:cNvSpPr/>
          <p:nvPr userDrawn="1"/>
        </p:nvSpPr>
        <p:spPr>
          <a:xfrm>
            <a:off x="0" y="5228788"/>
            <a:ext cx="12190413" cy="163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矩形 1"/>
          <p:cNvSpPr/>
          <p:nvPr userDrawn="1"/>
        </p:nvSpPr>
        <p:spPr>
          <a:xfrm>
            <a:off x="0" y="4869954"/>
            <a:ext cx="12190413" cy="198963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矩形 1"/>
          <p:cNvSpPr/>
          <p:nvPr userDrawn="1"/>
        </p:nvSpPr>
        <p:spPr>
          <a:xfrm>
            <a:off x="0" y="4508788"/>
            <a:ext cx="12190413" cy="235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矩形 1"/>
          <p:cNvSpPr/>
          <p:nvPr userDrawn="1"/>
        </p:nvSpPr>
        <p:spPr>
          <a:xfrm>
            <a:off x="0" y="4293890"/>
            <a:ext cx="12190413" cy="2565698"/>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矩形 1"/>
          <p:cNvSpPr/>
          <p:nvPr userDrawn="1"/>
        </p:nvSpPr>
        <p:spPr>
          <a:xfrm>
            <a:off x="0" y="4149874"/>
            <a:ext cx="12190413" cy="270971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矩形 1"/>
          <p:cNvSpPr/>
          <p:nvPr userDrawn="1"/>
        </p:nvSpPr>
        <p:spPr>
          <a:xfrm>
            <a:off x="0" y="3788788"/>
            <a:ext cx="12190413" cy="307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矩形 1"/>
          <p:cNvSpPr/>
          <p:nvPr userDrawn="1"/>
        </p:nvSpPr>
        <p:spPr>
          <a:xfrm>
            <a:off x="0" y="5948788"/>
            <a:ext cx="12190413" cy="91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4" name="矩形 3"/>
          <p:cNvSpPr/>
          <p:nvPr userDrawn="1"/>
        </p:nvSpPr>
        <p:spPr>
          <a:xfrm>
            <a:off x="0" y="3429794"/>
            <a:ext cx="12190413" cy="342979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4" name="矩形 3"/>
          <p:cNvSpPr/>
          <p:nvPr userDrawn="1"/>
        </p:nvSpPr>
        <p:spPr>
          <a:xfrm>
            <a:off x="0" y="3068788"/>
            <a:ext cx="12190413" cy="379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矩形 1"/>
          <p:cNvSpPr/>
          <p:nvPr userDrawn="1"/>
        </p:nvSpPr>
        <p:spPr>
          <a:xfrm>
            <a:off x="0" y="2709714"/>
            <a:ext cx="12190413" cy="414987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矩形 1"/>
          <p:cNvSpPr/>
          <p:nvPr userDrawn="1"/>
        </p:nvSpPr>
        <p:spPr>
          <a:xfrm>
            <a:off x="0" y="2348788"/>
            <a:ext cx="12190413" cy="451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3" name="矩形 2"/>
          <p:cNvSpPr/>
          <p:nvPr userDrawn="1"/>
        </p:nvSpPr>
        <p:spPr>
          <a:xfrm>
            <a:off x="0" y="1989634"/>
            <a:ext cx="12190413" cy="486995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3" name="矩形 2"/>
          <p:cNvSpPr/>
          <p:nvPr userDrawn="1"/>
        </p:nvSpPr>
        <p:spPr>
          <a:xfrm>
            <a:off x="0" y="1628788"/>
            <a:ext cx="12190413" cy="523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3" name="矩形 2"/>
          <p:cNvSpPr/>
          <p:nvPr userDrawn="1"/>
        </p:nvSpPr>
        <p:spPr>
          <a:xfrm>
            <a:off x="0" y="1268788"/>
            <a:ext cx="12190413" cy="559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3" name="矩形 2"/>
          <p:cNvSpPr/>
          <p:nvPr userDrawn="1"/>
        </p:nvSpPr>
        <p:spPr>
          <a:xfrm>
            <a:off x="0" y="908788"/>
            <a:ext cx="12190413" cy="595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矩形 1"/>
          <p:cNvSpPr/>
          <p:nvPr userDrawn="1"/>
        </p:nvSpPr>
        <p:spPr>
          <a:xfrm>
            <a:off x="0" y="0"/>
            <a:ext cx="12190413" cy="6859588"/>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solidFill>
                <a:prstClr val="white"/>
              </a:solidFill>
            </a:endParaRPr>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标题和内容">
    <p:bg>
      <p:bgPr>
        <a:solidFill>
          <a:schemeClr val="bg1">
            <a:alpha val="67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t="36062" b="12577"/>
          <a:stretch>
            <a:fillRect/>
          </a:stretch>
        </p:blipFill>
        <p:spPr>
          <a:xfrm>
            <a:off x="484921" y="2408858"/>
            <a:ext cx="5250245" cy="4045271"/>
          </a:xfrm>
          <a:prstGeom prst="rect">
            <a:avLst/>
          </a:prstGeom>
        </p:spPr>
      </p:pic>
      <p:pic>
        <p:nvPicPr>
          <p:cNvPr id="3" name="图片 2"/>
          <p:cNvPicPr>
            <a:picLocks noChangeAspect="1"/>
          </p:cNvPicPr>
          <p:nvPr userDrawn="1"/>
        </p:nvPicPr>
        <p:blipFill>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0" y="0"/>
            <a:ext cx="12188954"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矩形 1"/>
          <p:cNvSpPr/>
          <p:nvPr userDrawn="1"/>
        </p:nvSpPr>
        <p:spPr>
          <a:xfrm>
            <a:off x="0" y="5590034"/>
            <a:ext cx="12190413" cy="126955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矩形 1"/>
          <p:cNvSpPr/>
          <p:nvPr userDrawn="1"/>
        </p:nvSpPr>
        <p:spPr>
          <a:xfrm>
            <a:off x="0" y="5228788"/>
            <a:ext cx="12190413" cy="163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矩形 1"/>
          <p:cNvSpPr/>
          <p:nvPr userDrawn="1"/>
        </p:nvSpPr>
        <p:spPr>
          <a:xfrm>
            <a:off x="0" y="4869954"/>
            <a:ext cx="12190413" cy="198963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矩形 1"/>
          <p:cNvSpPr/>
          <p:nvPr userDrawn="1"/>
        </p:nvSpPr>
        <p:spPr>
          <a:xfrm>
            <a:off x="0" y="4508788"/>
            <a:ext cx="12190413" cy="2350800"/>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矩形 1"/>
          <p:cNvSpPr/>
          <p:nvPr userDrawn="1"/>
        </p:nvSpPr>
        <p:spPr>
          <a:xfrm>
            <a:off x="0" y="4293890"/>
            <a:ext cx="12190413" cy="2565698"/>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矩形 1"/>
          <p:cNvSpPr/>
          <p:nvPr userDrawn="1"/>
        </p:nvSpPr>
        <p:spPr>
          <a:xfrm>
            <a:off x="0" y="4149874"/>
            <a:ext cx="12190413" cy="2709714"/>
          </a:xfrm>
          <a:prstGeom prst="rect">
            <a:avLst/>
          </a:prstGeom>
          <a:solidFill>
            <a:schemeClr val="tx2">
              <a:lumMod val="40000"/>
              <a:lumOff val="6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sz="180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1.jpeg"/><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2" Type="http://schemas.openxmlformats.org/officeDocument/2006/relationships/theme" Target="../theme/theme2.xml"/><Relationship Id="rId21" Type="http://schemas.openxmlformats.org/officeDocument/2006/relationships/image" Target="../media/image1.jpeg"/><Relationship Id="rId20" Type="http://schemas.openxmlformats.org/officeDocument/2006/relationships/slideLayout" Target="../slideLayouts/slideLayout39.xml"/><Relationship Id="rId2" Type="http://schemas.openxmlformats.org/officeDocument/2006/relationships/slideLayout" Target="../slideLayouts/slideLayout21.xml"/><Relationship Id="rId19" Type="http://schemas.openxmlformats.org/officeDocument/2006/relationships/slideLayout" Target="../slideLayouts/slideLayout38.xml"/><Relationship Id="rId18" Type="http://schemas.openxmlformats.org/officeDocument/2006/relationships/slideLayout" Target="../slideLayouts/slideLayout37.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0">
            <a:alphaModFix amt="70000"/>
            <a:extLst>
              <a:ext uri="{28A0092B-C50C-407E-A947-70E740481C1C}">
                <a14:useLocalDpi xmlns:a14="http://schemas.microsoft.com/office/drawing/2010/main" val="0"/>
              </a:ext>
            </a:extLst>
          </a:blip>
          <a:stretch>
            <a:fillRect/>
          </a:stretch>
        </p:blipFill>
        <p:spPr>
          <a:xfrm>
            <a:off x="0" y="0"/>
            <a:ext cx="12192000" cy="68595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iming>
    <p:tnLst>
      <p:par>
        <p:cTn id="1" dur="indefinite" restart="never" nodeType="tmRoot"/>
      </p:par>
    </p:tnLst>
  </p:timing>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1">
            <a:alphaModFix amt="70000"/>
            <a:extLst>
              <a:ext uri="{28A0092B-C50C-407E-A947-70E740481C1C}">
                <a14:useLocalDpi xmlns:a14="http://schemas.microsoft.com/office/drawing/2010/main" val="0"/>
              </a:ext>
            </a:extLst>
          </a:blip>
          <a:stretch>
            <a:fillRect/>
          </a:stretch>
        </p:blipFill>
        <p:spPr>
          <a:xfrm>
            <a:off x="0" y="0"/>
            <a:ext cx="12192000" cy="6859588"/>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Lst>
  <p:timing>
    <p:tnLst>
      <p:par>
        <p:cTn id="1" dur="indefinite" restart="never" nodeType="tmRoot"/>
      </p:par>
    </p:tnLst>
  </p:timing>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5.xml"/></Relationships>
</file>

<file path=ppt/slides/_rels/slide48.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xml"/><Relationship Id="rId6" Type="http://schemas.openxmlformats.org/officeDocument/2006/relationships/slide" Target="slide58.xml"/><Relationship Id="rId5" Type="http://schemas.openxmlformats.org/officeDocument/2006/relationships/slide" Target="slide56.xml"/><Relationship Id="rId4" Type="http://schemas.openxmlformats.org/officeDocument/2006/relationships/slide" Target="slide54.xml"/><Relationship Id="rId3" Type="http://schemas.openxmlformats.org/officeDocument/2006/relationships/slide" Target="slide52.xml"/><Relationship Id="rId2" Type="http://schemas.openxmlformats.org/officeDocument/2006/relationships/slide" Target="slide50.xml"/><Relationship Id="rId1" Type="http://schemas.openxmlformats.org/officeDocument/2006/relationships/slide" Target="slide48.xml"/></Relationships>
</file>

<file path=ppt/slides/_rels/slide49.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slide" Target="slide58.xml"/><Relationship Id="rId5" Type="http://schemas.openxmlformats.org/officeDocument/2006/relationships/slide" Target="slide56.xml"/><Relationship Id="rId4" Type="http://schemas.openxmlformats.org/officeDocument/2006/relationships/slide" Target="slide54.xml"/><Relationship Id="rId3" Type="http://schemas.openxmlformats.org/officeDocument/2006/relationships/slide" Target="slide52.xml"/><Relationship Id="rId2" Type="http://schemas.openxmlformats.org/officeDocument/2006/relationships/slide" Target="slide50.xml"/><Relationship Id="rId1" Type="http://schemas.openxmlformats.org/officeDocument/2006/relationships/slide" Target="slide48.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slide" Target="slide60.xml"/><Relationship Id="rId4" Type="http://schemas.openxmlformats.org/officeDocument/2006/relationships/slide" Target="slide48.xml"/><Relationship Id="rId3" Type="http://schemas.openxmlformats.org/officeDocument/2006/relationships/slide" Target="slide29.xml"/><Relationship Id="rId2" Type="http://schemas.openxmlformats.org/officeDocument/2006/relationships/slide" Target="slide6.xml"/><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slide" Target="slide58.xml"/><Relationship Id="rId5" Type="http://schemas.openxmlformats.org/officeDocument/2006/relationships/slide" Target="slide56.xml"/><Relationship Id="rId4" Type="http://schemas.openxmlformats.org/officeDocument/2006/relationships/slide" Target="slide54.xml"/><Relationship Id="rId3" Type="http://schemas.openxmlformats.org/officeDocument/2006/relationships/slide" Target="slide52.xml"/><Relationship Id="rId2" Type="http://schemas.openxmlformats.org/officeDocument/2006/relationships/slide" Target="slide50.xml"/><Relationship Id="rId1" Type="http://schemas.openxmlformats.org/officeDocument/2006/relationships/slide" Target="slide48.xml"/></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image" Target="../media/image9.png"/><Relationship Id="rId6" Type="http://schemas.openxmlformats.org/officeDocument/2006/relationships/slide" Target="slide58.xml"/><Relationship Id="rId5" Type="http://schemas.openxmlformats.org/officeDocument/2006/relationships/slide" Target="slide56.xml"/><Relationship Id="rId4" Type="http://schemas.openxmlformats.org/officeDocument/2006/relationships/slide" Target="slide54.xml"/><Relationship Id="rId3" Type="http://schemas.openxmlformats.org/officeDocument/2006/relationships/slide" Target="slide52.xml"/><Relationship Id="rId2" Type="http://schemas.openxmlformats.org/officeDocument/2006/relationships/slide" Target="slide50.xml"/><Relationship Id="rId1" Type="http://schemas.openxmlformats.org/officeDocument/2006/relationships/slide" Target="slide48.xml"/></Relationships>
</file>

<file path=ppt/slides/_rels/slide5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58.xml"/><Relationship Id="rId5" Type="http://schemas.openxmlformats.org/officeDocument/2006/relationships/slide" Target="slide56.xml"/><Relationship Id="rId4" Type="http://schemas.openxmlformats.org/officeDocument/2006/relationships/slide" Target="slide54.xml"/><Relationship Id="rId3" Type="http://schemas.openxmlformats.org/officeDocument/2006/relationships/slide" Target="slide52.xml"/><Relationship Id="rId2" Type="http://schemas.openxmlformats.org/officeDocument/2006/relationships/slide" Target="slide50.xml"/><Relationship Id="rId1" Type="http://schemas.openxmlformats.org/officeDocument/2006/relationships/slide" Target="slide48.xml"/></Relationships>
</file>

<file path=ppt/slides/_rels/slide53.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slide" Target="slide58.xml"/><Relationship Id="rId5" Type="http://schemas.openxmlformats.org/officeDocument/2006/relationships/slide" Target="slide56.xml"/><Relationship Id="rId4" Type="http://schemas.openxmlformats.org/officeDocument/2006/relationships/slide" Target="slide54.xml"/><Relationship Id="rId3" Type="http://schemas.openxmlformats.org/officeDocument/2006/relationships/slide" Target="slide52.xml"/><Relationship Id="rId2" Type="http://schemas.openxmlformats.org/officeDocument/2006/relationships/slide" Target="slide50.xml"/><Relationship Id="rId1" Type="http://schemas.openxmlformats.org/officeDocument/2006/relationships/slide" Target="slide48.xml"/></Relationships>
</file>

<file path=ppt/slides/_rels/slide5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58.xml"/><Relationship Id="rId5" Type="http://schemas.openxmlformats.org/officeDocument/2006/relationships/slide" Target="slide56.xml"/><Relationship Id="rId4" Type="http://schemas.openxmlformats.org/officeDocument/2006/relationships/slide" Target="slide54.xml"/><Relationship Id="rId3" Type="http://schemas.openxmlformats.org/officeDocument/2006/relationships/slide" Target="slide52.xml"/><Relationship Id="rId2" Type="http://schemas.openxmlformats.org/officeDocument/2006/relationships/slide" Target="slide50.xml"/><Relationship Id="rId1" Type="http://schemas.openxmlformats.org/officeDocument/2006/relationships/slide" Target="slide48.xml"/></Relationships>
</file>

<file path=ppt/slides/_rels/slide55.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slide" Target="slide58.xml"/><Relationship Id="rId5" Type="http://schemas.openxmlformats.org/officeDocument/2006/relationships/slide" Target="slide56.xml"/><Relationship Id="rId4" Type="http://schemas.openxmlformats.org/officeDocument/2006/relationships/slide" Target="slide54.xml"/><Relationship Id="rId3" Type="http://schemas.openxmlformats.org/officeDocument/2006/relationships/slide" Target="slide52.xml"/><Relationship Id="rId2" Type="http://schemas.openxmlformats.org/officeDocument/2006/relationships/slide" Target="slide50.xml"/><Relationship Id="rId1" Type="http://schemas.openxmlformats.org/officeDocument/2006/relationships/slide" Target="slide48.xml"/></Relationships>
</file>

<file path=ppt/slides/_rels/slide5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58.xml"/><Relationship Id="rId5" Type="http://schemas.openxmlformats.org/officeDocument/2006/relationships/slide" Target="slide56.xml"/><Relationship Id="rId4" Type="http://schemas.openxmlformats.org/officeDocument/2006/relationships/slide" Target="slide54.xml"/><Relationship Id="rId3" Type="http://schemas.openxmlformats.org/officeDocument/2006/relationships/slide" Target="slide52.xml"/><Relationship Id="rId2" Type="http://schemas.openxmlformats.org/officeDocument/2006/relationships/slide" Target="slide50.xml"/><Relationship Id="rId1" Type="http://schemas.openxmlformats.org/officeDocument/2006/relationships/slide" Target="slide48.xml"/></Relationships>
</file>

<file path=ppt/slides/_rels/slide57.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slide" Target="slide58.xml"/><Relationship Id="rId5" Type="http://schemas.openxmlformats.org/officeDocument/2006/relationships/slide" Target="slide56.xml"/><Relationship Id="rId4" Type="http://schemas.openxmlformats.org/officeDocument/2006/relationships/slide" Target="slide54.xml"/><Relationship Id="rId3" Type="http://schemas.openxmlformats.org/officeDocument/2006/relationships/slide" Target="slide52.xml"/><Relationship Id="rId2" Type="http://schemas.openxmlformats.org/officeDocument/2006/relationships/slide" Target="slide50.xml"/><Relationship Id="rId1" Type="http://schemas.openxmlformats.org/officeDocument/2006/relationships/slide" Target="slide48.xml"/></Relationships>
</file>

<file path=ppt/slides/_rels/slide5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0.png"/><Relationship Id="rId6" Type="http://schemas.openxmlformats.org/officeDocument/2006/relationships/slide" Target="slide58.xml"/><Relationship Id="rId5" Type="http://schemas.openxmlformats.org/officeDocument/2006/relationships/slide" Target="slide56.xml"/><Relationship Id="rId4" Type="http://schemas.openxmlformats.org/officeDocument/2006/relationships/slide" Target="slide54.xml"/><Relationship Id="rId3" Type="http://schemas.openxmlformats.org/officeDocument/2006/relationships/slide" Target="slide52.xml"/><Relationship Id="rId2" Type="http://schemas.openxmlformats.org/officeDocument/2006/relationships/slide" Target="slide50.xml"/><Relationship Id="rId1" Type="http://schemas.openxmlformats.org/officeDocument/2006/relationships/slide" Target="slide48.xml"/></Relationships>
</file>

<file path=ppt/slides/_rels/slide59.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image" Target="../media/image10.png"/><Relationship Id="rId7" Type="http://schemas.openxmlformats.org/officeDocument/2006/relationships/slide" Target="slide5.xml"/><Relationship Id="rId6" Type="http://schemas.openxmlformats.org/officeDocument/2006/relationships/slide" Target="slide58.xml"/><Relationship Id="rId5" Type="http://schemas.openxmlformats.org/officeDocument/2006/relationships/slide" Target="slide56.xml"/><Relationship Id="rId4" Type="http://schemas.openxmlformats.org/officeDocument/2006/relationships/slide" Target="slide54.xml"/><Relationship Id="rId3" Type="http://schemas.openxmlformats.org/officeDocument/2006/relationships/slide" Target="slide52.xml"/><Relationship Id="rId2" Type="http://schemas.openxmlformats.org/officeDocument/2006/relationships/slide" Target="slide50.xml"/><Relationship Id="rId1" Type="http://schemas.openxmlformats.org/officeDocument/2006/relationships/slide" Target="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2.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61.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19.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62.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1.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63.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19.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64.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2.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65.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19.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66.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2.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67.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19.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68.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1.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69.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19.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2.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71.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19.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72.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2.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73.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19.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74.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2.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75.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19.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76.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1.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77.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19.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78.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2.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79.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19.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8" Type="http://schemas.openxmlformats.org/officeDocument/2006/relationships/slideLayout" Target="../slideLayouts/slideLayout2.xml"/><Relationship Id="rId17" Type="http://schemas.openxmlformats.org/officeDocument/2006/relationships/image" Target="../media/image11.png"/><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81.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8" Type="http://schemas.openxmlformats.org/officeDocument/2006/relationships/slideLayout" Target="../slideLayouts/slideLayout19.xml"/><Relationship Id="rId17" Type="http://schemas.openxmlformats.org/officeDocument/2006/relationships/image" Target="../media/image11.png"/><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82.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11.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83.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1.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84.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19.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85.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2.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86.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19.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87.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2.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88.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19.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89.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1.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1.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91.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7" Type="http://schemas.openxmlformats.org/officeDocument/2006/relationships/slideLayout" Target="../slideLayouts/slideLayout1.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_rels/slide92.xml.rels><?xml version="1.0" encoding="UTF-8" standalone="yes"?>
<Relationships xmlns="http://schemas.openxmlformats.org/package/2006/relationships"><Relationship Id="rId9" Type="http://schemas.openxmlformats.org/officeDocument/2006/relationships/slide" Target="slide76.xml"/><Relationship Id="rId8" Type="http://schemas.openxmlformats.org/officeDocument/2006/relationships/slide" Target="slide74.xml"/><Relationship Id="rId7" Type="http://schemas.openxmlformats.org/officeDocument/2006/relationships/slide" Target="slide72.xml"/><Relationship Id="rId6" Type="http://schemas.openxmlformats.org/officeDocument/2006/relationships/slide" Target="slide70.xml"/><Relationship Id="rId5" Type="http://schemas.openxmlformats.org/officeDocument/2006/relationships/slide" Target="slide68.xml"/><Relationship Id="rId4" Type="http://schemas.openxmlformats.org/officeDocument/2006/relationships/slide" Target="slide66.xml"/><Relationship Id="rId3" Type="http://schemas.openxmlformats.org/officeDocument/2006/relationships/slide" Target="slide64.xml"/><Relationship Id="rId2" Type="http://schemas.openxmlformats.org/officeDocument/2006/relationships/slide" Target="slide62.xml"/><Relationship Id="rId18" Type="http://schemas.openxmlformats.org/officeDocument/2006/relationships/slideLayout" Target="../slideLayouts/slideLayout1.xml"/><Relationship Id="rId17" Type="http://schemas.openxmlformats.org/officeDocument/2006/relationships/slide" Target="slide5.xml"/><Relationship Id="rId16" Type="http://schemas.openxmlformats.org/officeDocument/2006/relationships/slide" Target="slide89.xml"/><Relationship Id="rId15" Type="http://schemas.openxmlformats.org/officeDocument/2006/relationships/slide" Target="slide87.xml"/><Relationship Id="rId14" Type="http://schemas.openxmlformats.org/officeDocument/2006/relationships/slide" Target="slide85.xml"/><Relationship Id="rId13" Type="http://schemas.openxmlformats.org/officeDocument/2006/relationships/slide" Target="slide83.xml"/><Relationship Id="rId12" Type="http://schemas.openxmlformats.org/officeDocument/2006/relationships/slide" Target="slide82.xml"/><Relationship Id="rId11" Type="http://schemas.openxmlformats.org/officeDocument/2006/relationships/slide" Target="slide80.xml"/><Relationship Id="rId10" Type="http://schemas.openxmlformats.org/officeDocument/2006/relationships/slide" Target="slide78.xml"/><Relationship Id="rId1" Type="http://schemas.openxmlformats.org/officeDocument/2006/relationships/slide" Target="slide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667535" y="1773610"/>
            <a:ext cx="2855343" cy="525657"/>
          </a:xfrm>
          <a:prstGeom prst="rect">
            <a:avLst/>
          </a:prstGeom>
        </p:spPr>
        <p:txBody>
          <a:bodyPr wrap="square">
            <a:spAutoFit/>
          </a:bodyPr>
          <a:lstStyle/>
          <a:p>
            <a:pPr algn="ctr">
              <a:lnSpc>
                <a:spcPct val="130000"/>
              </a:lnSpc>
            </a:pPr>
            <a:r>
              <a:rPr lang="zh-CN" altLang="en-US" spc="300" dirty="0" smtClean="0">
                <a:solidFill>
                  <a:prstClr val="black"/>
                </a:solidFill>
                <a:latin typeface="微软雅黑" panose="020B0503020204020204" pitchFamily="34" charset="-122"/>
                <a:ea typeface="微软雅黑" panose="020B0503020204020204" pitchFamily="34" charset="-122"/>
              </a:rPr>
              <a:t>第七单元</a:t>
            </a:r>
            <a:endParaRPr lang="zh-CN" altLang="en-US" spc="300" dirty="0">
              <a:solidFill>
                <a:prstClr val="black"/>
              </a:solidFill>
              <a:latin typeface="微软雅黑" panose="020B0503020204020204" pitchFamily="34" charset="-122"/>
              <a:ea typeface="微软雅黑" panose="020B0503020204020204" pitchFamily="34" charset="-122"/>
            </a:endParaRPr>
          </a:p>
        </p:txBody>
      </p:sp>
      <p:sp>
        <p:nvSpPr>
          <p:cNvPr id="9" name="矩形 8"/>
          <p:cNvSpPr/>
          <p:nvPr/>
        </p:nvSpPr>
        <p:spPr>
          <a:xfrm>
            <a:off x="2278782" y="2371275"/>
            <a:ext cx="8452273" cy="951030"/>
          </a:xfrm>
          <a:prstGeom prst="rect">
            <a:avLst/>
          </a:prstGeom>
        </p:spPr>
        <p:txBody>
          <a:bodyPr wrap="square">
            <a:spAutoFit/>
          </a:bodyPr>
          <a:lstStyle/>
          <a:p>
            <a:pPr algn="ctr">
              <a:lnSpc>
                <a:spcPct val="130000"/>
              </a:lnSpc>
            </a:pPr>
            <a:r>
              <a:rPr lang="zh-CN" altLang="zh-CN" sz="4800" b="1" spc="300" dirty="0">
                <a:solidFill>
                  <a:prstClr val="black"/>
                </a:solidFill>
                <a:latin typeface="微软雅黑" panose="020B0503020204020204" pitchFamily="34" charset="-122"/>
                <a:ea typeface="微软雅黑" panose="020B0503020204020204" pitchFamily="34" charset="-122"/>
              </a:rPr>
              <a:t>新民主主义革命</a:t>
            </a:r>
            <a:endParaRPr lang="en-US" altLang="zh-CN" sz="4800" b="1" spc="3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01637" y="1187668"/>
            <a:ext cx="11187139" cy="3970318"/>
          </a:xfrm>
          <a:prstGeom prst="rect">
            <a:avLst/>
          </a:prstGeom>
        </p:spPr>
        <p:txBody>
          <a:bodyPr wrap="square">
            <a:spAutoFit/>
          </a:bodyPr>
          <a:lstStyle/>
          <a:p>
            <a:pPr algn="just">
              <a:lnSpc>
                <a:spcPct val="150000"/>
              </a:lnSpc>
              <a:spcAft>
                <a:spcPts val="0"/>
              </a:spcAf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作用：它推动了中国社会进步，促进</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了</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在</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国的传播，促进了马克思主义同中国工人运动的结合，为中国共产党成立做了思想上干部上的准备。为新的革命力量、革命文化、革命斗争登上历史舞台创造了条件。是中国旧民主主义革命走向新民主主义革命的转折点，在近代以来中华民族追求民族独立和发展进步的历史进程中具有里程碑意义</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7044010" y="1328862"/>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马克思主义</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01637" y="400804"/>
            <a:ext cx="11187139" cy="5909310"/>
          </a:xfrm>
          <a:prstGeom prst="rect">
            <a:avLst/>
          </a:prstGeom>
        </p:spPr>
        <p:txBody>
          <a:bodyPr wrap="square">
            <a:spAutoFit/>
          </a:bodyPr>
          <a:lstStyle/>
          <a:p>
            <a:pPr algn="just">
              <a:lnSpc>
                <a:spcPct val="150000"/>
              </a:lnSpc>
              <a:spcAft>
                <a:spcPts val="0"/>
              </a:spcAft>
            </a:pPr>
            <a:r>
              <a:rPr lang="en-US" altLang="zh-CN" sz="2800" b="1" kern="100" dirty="0" smtClean="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马克思主义的广泛传播</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时间：俄国十月革命后开始，北京与上海成为中心。</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介绍学说：李大钊发表了《我的马克思主义观》，系统介绍</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了</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a:t>
            </a:r>
            <a:endPar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学说</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创建团体：李大钊又发起中国最早研究马克思主义的团体</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马克思学说研究会</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在</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上海组织了马克思主义研究会。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翻译宣传：李达、陈望道、李汉俊等人，投身于马克思主义学说的翻译和宣传</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10559702" y="2421682"/>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马克</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 name="矩形 2"/>
          <p:cNvSpPr/>
          <p:nvPr/>
        </p:nvSpPr>
        <p:spPr>
          <a:xfrm>
            <a:off x="694606" y="3093849"/>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思主义</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3155578" y="4365898"/>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陈独秀</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01637" y="829370"/>
            <a:ext cx="11187139" cy="4616648"/>
          </a:xfrm>
          <a:prstGeom prst="rect">
            <a:avLst/>
          </a:prstGeom>
        </p:spPr>
        <p:txBody>
          <a:bodyPr wrap="square">
            <a:spAutoFit/>
          </a:bodyPr>
          <a:lstStyle/>
          <a:p>
            <a:pPr algn="just">
              <a:lnSpc>
                <a:spcPct val="150000"/>
              </a:lnSpc>
              <a:spcAft>
                <a:spcPts val="0"/>
              </a:spcAft>
            </a:pPr>
            <a:r>
              <a:rPr lang="en-US" altLang="zh-CN" sz="2800" b="1" kern="100" dirty="0" smtClean="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中国共产党的诞生</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条件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阶级基础：中国工人运动的持续发展。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思想基础：马克思主义的广泛传播。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组织基础：中国共产党早期组织的建立。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外部条件：共产国际派代表来到中国，与李大钊、陈独秀商议建党事宜</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96699" y="693490"/>
            <a:ext cx="11187139"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诞生</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中共一大</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nvGraphicFramePr>
        <p:xfrm>
          <a:off x="694606" y="2223100"/>
          <a:ext cx="10441160" cy="3224379"/>
        </p:xfrm>
        <a:graphic>
          <a:graphicData uri="http://schemas.openxmlformats.org/drawingml/2006/table">
            <a:tbl>
              <a:tblPr/>
              <a:tblGrid>
                <a:gridCol w="1579985"/>
                <a:gridCol w="8861175"/>
              </a:tblGrid>
              <a:tr h="648073">
                <a:tc>
                  <a:txBody>
                    <a:bodyPr/>
                    <a:lstStyle/>
                    <a:p>
                      <a:pPr algn="ctr">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党的名称</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9149" marR="29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中国共产党</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9149" marR="29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3">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奋斗目标</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9149" marR="29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推翻资产阶级，</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建立</a:t>
                      </a:r>
                      <a:r>
                        <a:rPr lang="en-US" altLang="zh-CN" sz="2800" u="sng"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实现社会主义和共产主义</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9149" marR="29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3">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中心工作</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9149" marR="29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组织工人阶级，领导工人运动</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9149" marR="29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3">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领导机构</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9149" marR="29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成立中央局，选举陈独秀为书记</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9149" marR="291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5628312" y="2978582"/>
            <a:ext cx="2339102"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无产阶级专政</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01637" y="971644"/>
            <a:ext cx="11187139" cy="3970318"/>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意义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中国共产党的成立，是一个开天辟地的大事变。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给灾难深重的中国人民带来了光明和希望。</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使中国革命有了坚强的领导力量。自从有了中国共产党，中国革命有了正确的前进方向，中国人民有了强大的凝聚力量，中国命运有了光明的发展前景。从此，中国革命的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面貌</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6743278" y="4274726"/>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焕然一新</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01637" y="1113919"/>
            <a:ext cx="11187139" cy="461664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民主革命纲领的制定</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中共二大</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(1922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主要内容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党的最高纲领是实现共产主义。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最低纲领</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即</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是打倒军阀，推翻国际帝国主义的压迫，统一中国为真正的民主共和国。</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意义：制定了中国近代以来第一个彻底地反帝反封建的民主革命纲领，为中国革命指明方向。</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2422798" y="3160633"/>
            <a:ext cx="2339102"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民主革命纲领</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7028" y="621482"/>
            <a:ext cx="11374842" cy="523099"/>
          </a:xfrm>
          <a:prstGeom prst="rect">
            <a:avLst/>
          </a:prstGeom>
        </p:spPr>
        <p:txBody>
          <a:bodyPr wrap="square">
            <a:spAutoFit/>
          </a:bodyPr>
          <a:lstStyle/>
          <a:p>
            <a:r>
              <a:rPr lang="zh-CN" altLang="zh-CN" sz="2800" b="1"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【图解历史】</a:t>
            </a:r>
            <a:r>
              <a:rPr lang="zh-CN" altLang="zh-CN" sz="2800"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中国革命面貌</a:t>
            </a:r>
            <a:r>
              <a:rPr lang="en-US" altLang="zh-CN" sz="2800" kern="100" dirty="0">
                <a:solidFill>
                  <a:srgbClr val="0070C0"/>
                </a:solidFill>
                <a:latin typeface="宋体" panose="02010600030101010101" pitchFamily="2" charset="-122"/>
                <a:cs typeface="Times New Roman" panose="02020603050405020304" pitchFamily="18" charset="0"/>
              </a:rPr>
              <a:t>“</a:t>
            </a:r>
            <a:r>
              <a:rPr lang="zh-CN" altLang="zh-CN" sz="2800"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焕然一新</a:t>
            </a:r>
            <a:r>
              <a:rPr lang="en-US" altLang="zh-CN" sz="2800" kern="100" dirty="0">
                <a:solidFill>
                  <a:srgbClr val="0070C0"/>
                </a:solidFill>
                <a:latin typeface="宋体" panose="02010600030101010101" pitchFamily="2" charset="-122"/>
                <a:cs typeface="Times New Roman" panose="02020603050405020304" pitchFamily="18" charset="0"/>
              </a:rPr>
              <a:t>”</a:t>
            </a:r>
            <a:endParaRPr lang="zh-CN" altLang="zh-CN" sz="2800"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098" name="Picture 2" descr="7-2"/>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9252" y="1816736"/>
            <a:ext cx="7631908" cy="319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3957" y="117426"/>
            <a:ext cx="11082498" cy="6555641"/>
          </a:xfrm>
          <a:prstGeom prst="rect">
            <a:avLst/>
          </a:prstGeom>
        </p:spPr>
        <p:txBody>
          <a:bodyPr wrap="square">
            <a:spAutoFit/>
          </a:bodyPr>
          <a:lstStyle/>
          <a:p>
            <a:pPr algn="just">
              <a:lnSpc>
                <a:spcPct val="150000"/>
              </a:lnSpc>
              <a:spcAft>
                <a:spcPts val="0"/>
              </a:spcAft>
            </a:pPr>
            <a:r>
              <a:rPr lang="zh-CN" altLang="zh-CN" sz="2800" b="1" kern="100" dirty="0" smtClean="0">
                <a:latin typeface="Times New Roman" panose="02020603050405020304" pitchFamily="18" charset="0"/>
                <a:ea typeface="微软雅黑" panose="020B0503020204020204" pitchFamily="34" charset="-122"/>
                <a:cs typeface="Times New Roman" panose="02020603050405020304" pitchFamily="18" charset="0"/>
              </a:rPr>
              <a:t>二、国共合作与国民革命</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smtClean="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b="1" kern="100" dirty="0" smtClean="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国共合作</a:t>
            </a:r>
            <a:endParaRPr lang="zh-CN" altLang="zh-CN" sz="2800" b="1" kern="100" dirty="0" smtClean="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背景</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中国共产党成立后，展开一系列罢工运动。中国共产党越来越清楚地认识到必须建立</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②</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1923</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年，中共三大召开，通过了关于国共合作问题的决议。</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标志：</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1924</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月中国国民党第一次全国代表大会。</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意义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以</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特征的革命统一战线的建立，加速了中国革命的进程。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打倒列强，除军阀</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为目标的国民革命席卷全国</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3502918" y="2809166"/>
            <a:ext cx="2339102"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革命统一战线</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 name="矩形 1"/>
          <p:cNvSpPr/>
          <p:nvPr/>
        </p:nvSpPr>
        <p:spPr>
          <a:xfrm>
            <a:off x="1414686" y="5374010"/>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国共合作</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2578" y="117426"/>
            <a:ext cx="11305256" cy="6555641"/>
          </a:xfrm>
          <a:prstGeom prst="rect">
            <a:avLst/>
          </a:prstGeom>
        </p:spPr>
        <p:txBody>
          <a:bodyPr wrap="square">
            <a:spAutoFit/>
          </a:bodyPr>
          <a:lstStyle/>
          <a:p>
            <a:pPr algn="just">
              <a:lnSpc>
                <a:spcPct val="150000"/>
              </a:lnSpc>
              <a:spcAft>
                <a:spcPts val="0"/>
              </a:spcAft>
            </a:pPr>
            <a:r>
              <a:rPr lang="en-US" altLang="zh-CN" sz="2800" b="1" kern="100" dirty="0" smtClean="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国民革命</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进程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1925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年，国民政府在广州成立。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东征：通过两次东征消灭了陈炯明的势力，广东革命根据地得到巩固和统一。</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北伐：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1926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年，国共两党合作开始北伐，基本推翻</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了</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反动统治。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结局</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失败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原因：国民党右派篡夺领导权。</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标志：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1927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年，国民党右派叛变革命，国共合作破裂，国民革命失败。</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8975526" y="3482638"/>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北洋军阀</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63142" y="837506"/>
            <a:ext cx="10864129" cy="4616648"/>
          </a:xfrm>
          <a:prstGeom prst="rect">
            <a:avLst/>
          </a:prstGeom>
        </p:spPr>
        <p:txBody>
          <a:bodyPr wrap="square">
            <a:spAutoFit/>
          </a:bodyPr>
          <a:lstStyle/>
          <a:p>
            <a:pPr algn="just">
              <a:lnSpc>
                <a:spcPct val="150000"/>
              </a:lnSpc>
              <a:spcAft>
                <a:spcPts val="0"/>
              </a:spcAft>
            </a:pPr>
            <a:r>
              <a:rPr lang="zh-CN" altLang="zh-CN" sz="2800" b="1" kern="100" dirty="0">
                <a:latin typeface="Times New Roman" panose="02020603050405020304" pitchFamily="18" charset="0"/>
                <a:ea typeface="微软雅黑" panose="020B0503020204020204" pitchFamily="34" charset="-122"/>
                <a:cs typeface="Times New Roman" panose="02020603050405020304" pitchFamily="18" charset="0"/>
              </a:rPr>
              <a:t>三、南京国民政府的统治和中共开辟革命新道路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国民政府统治</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宁汉合流：</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1927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年秋，武汉国民政府与南京国民政府合并，史称</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宁汉合流</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。它标志着中国</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国民党</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确立。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东北易帜</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1928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年年底</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通电</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全国，宣告东北三省服从国民政府，改旗易帜。国民政府在形式上基本统一了全国</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6490473" y="2884220"/>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专制统治</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2926854" y="4161493"/>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张学良</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7968" y="477466"/>
            <a:ext cx="2339102" cy="523220"/>
          </a:xfrm>
          <a:prstGeom prst="rect">
            <a:avLst/>
          </a:prstGeom>
        </p:spPr>
        <p:txBody>
          <a:bodyPr wrap="none">
            <a:spAutoFit/>
          </a:bodyPr>
          <a:lstStyle/>
          <a:p>
            <a:r>
              <a:rPr lang="en-US" altLang="zh-CN" sz="2800" kern="100" dirty="0" smtClean="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kern="100" dirty="0" smtClean="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时空坐标</a:t>
            </a:r>
            <a:r>
              <a:rPr lang="en-US" altLang="zh-CN" sz="2800" kern="100" dirty="0" smtClean="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8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Picture 2" descr="7-1"/>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8889" y="1119687"/>
            <a:ext cx="9432634" cy="52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63142" y="765498"/>
            <a:ext cx="10864129" cy="5262979"/>
          </a:xfrm>
          <a:prstGeom prst="rect">
            <a:avLst/>
          </a:prstGeom>
        </p:spPr>
        <p:txBody>
          <a:bodyPr wrap="square">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民族工业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条件</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国民政府建立以后，民族资产阶级兴办实业的热情有所提高。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中国人民的反帝爱国运动蓬勃开展，抵制洋货、提倡国货的行动。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概况：除了纺织、面粉等行业外，民族工业中的新兴部门都有了一定程度的发展。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官僚资本：</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凭借</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迅速聚敛起巨额财富，四大银行成为他们巧取豪夺的重要工具</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3718942" y="4753382"/>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国家权力</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2578" y="765498"/>
            <a:ext cx="11305256" cy="5262979"/>
          </a:xfrm>
          <a:prstGeom prst="rect">
            <a:avLst/>
          </a:prstGeom>
        </p:spPr>
        <p:txBody>
          <a:bodyPr wrap="square">
            <a:spAutoFit/>
          </a:bodyPr>
          <a:lstStyle/>
          <a:p>
            <a:pPr algn="just">
              <a:lnSpc>
                <a:spcPct val="150000"/>
              </a:lnSpc>
              <a:spcAft>
                <a:spcPts val="0"/>
              </a:spcAft>
            </a:pPr>
            <a:r>
              <a:rPr lang="en-US" altLang="zh-CN" sz="2800" b="1" kern="100" dirty="0" smtClean="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工农武装割据开辟革命新道路</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武装起义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1927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日，周恩来、贺龙等领导了南昌起义，打响了武装</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反抗</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a:t>
            </a:r>
            <a:endPar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第一枪。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1927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月，毛泽东领导的湘赣边界秋收起义爆发。</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八七会议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内容：纠正了陈独秀的右倾机会主义错误，确定实行土地革命和武装反抗国民党反动派的总方针，决定发动秋收起义。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意义：给处于思想紊乱、组织涣散中的中国共产党指明了前进的方向。</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10845023" y="2205658"/>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国民</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505284" y="2845093"/>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党反动派</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2578" y="189434"/>
            <a:ext cx="11305256"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开创道路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表格 3"/>
          <p:cNvGraphicFramePr>
            <a:graphicFrameLocks noGrp="1"/>
          </p:cNvGraphicFramePr>
          <p:nvPr/>
        </p:nvGraphicFramePr>
        <p:xfrm>
          <a:off x="694603" y="1557586"/>
          <a:ext cx="10873210" cy="5120640"/>
        </p:xfrm>
        <a:graphic>
          <a:graphicData uri="http://schemas.openxmlformats.org/drawingml/2006/table">
            <a:tbl>
              <a:tblPr/>
              <a:tblGrid>
                <a:gridCol w="1224139"/>
                <a:gridCol w="9649071"/>
              </a:tblGrid>
              <a:tr h="598555">
                <a:tc rowSpan="2">
                  <a:txBody>
                    <a:bodyPr/>
                    <a:lstStyle/>
                    <a:p>
                      <a:pPr algn="ctr">
                        <a:lnSpc>
                          <a:spcPct val="150000"/>
                        </a:lnSpc>
                        <a:spcAft>
                          <a:spcPts val="0"/>
                        </a:spcAft>
                      </a:pP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土地</a:t>
                      </a:r>
                      <a:endPar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50000"/>
                        </a:lnSpc>
                        <a:spcAft>
                          <a:spcPts val="0"/>
                        </a:spcAft>
                      </a:pP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革命</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5876" marR="35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内容：打土豪，分田地，</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废除</a:t>
                      </a:r>
                      <a:r>
                        <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__________</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5876" marR="35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7833">
                <a:tc vMerge="1">
                  <a:tcPr/>
                </a:tc>
                <a:tc>
                  <a:txBody>
                    <a:bodyPr/>
                    <a:lstStyle/>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意义：贫苦农民政治上翻了身，经济上分到土地，革命积极性空前高涨</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5876" marR="35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7833">
                <a:tc>
                  <a:txBody>
                    <a:bodyPr/>
                    <a:lstStyle/>
                    <a:p>
                      <a:pPr algn="ctr">
                        <a:lnSpc>
                          <a:spcPct val="150000"/>
                        </a:lnSpc>
                        <a:spcAft>
                          <a:spcPts val="0"/>
                        </a:spcAft>
                      </a:pP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武装</a:t>
                      </a:r>
                      <a:endPar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50000"/>
                        </a:lnSpc>
                        <a:spcAft>
                          <a:spcPts val="0"/>
                        </a:spcAft>
                      </a:pP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斗争</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5876" marR="35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从</a:t>
                      </a: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1930</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年开始，毛泽东、朱德领导红军粉碎了国民党三次大规模的</a:t>
                      </a:r>
                      <a:r>
                        <a:rPr lang="en-US" sz="2800" kern="100" baseline="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围剿</a:t>
                      </a:r>
                      <a:r>
                        <a:rPr lang="en-US" sz="2800" kern="100" baseline="0" dirty="0">
                          <a:effectLst/>
                          <a:latin typeface="宋体" panose="02010600030101010101" pitchFamily="2" charset="-122"/>
                          <a:ea typeface="方正中等线简体" panose="03000509000000000000" pitchFamily="65" charset="-122"/>
                          <a:cs typeface="Times New Roman" panose="02020603050405020304" pitchFamily="18" charset="0"/>
                        </a:rPr>
                        <a:t>”</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5876" marR="35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592">
                <a:tc rowSpan="2">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根据地建设</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76" marR="35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经济：努力发展生产，粉碎国民政府的经济封锁</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76" marR="35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7833">
                <a:tc vMerge="1">
                  <a:tcPr/>
                </a:tc>
                <a:tc>
                  <a:txBody>
                    <a:bodyPr/>
                    <a:lstStyle/>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政权：</a:t>
                      </a: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1931</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年</a:t>
                      </a: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11</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月，中华苏维埃共和国临时中央政府成立，定都瑞金</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5876" marR="35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8183438" y="1629594"/>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封建剥削</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3957" y="1182882"/>
            <a:ext cx="11082498" cy="1310808"/>
          </a:xfrm>
          <a:prstGeom prst="rect">
            <a:avLst/>
          </a:prstGeom>
        </p:spPr>
        <p:txBody>
          <a:bodyPr wrap="square">
            <a:spAutoFit/>
          </a:bodyPr>
          <a:lstStyle/>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成果：到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年夏，全国已经建立起大小十几块农村革命根据地，革命武装力量达十万人。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154" y="1341562"/>
            <a:ext cx="11488590" cy="657872"/>
          </a:xfrm>
          <a:prstGeom prst="rect">
            <a:avLst/>
          </a:prstGeom>
        </p:spPr>
        <p:txBody>
          <a:bodyPr wrap="square">
            <a:spAutoFit/>
          </a:bodyPr>
          <a:lstStyle/>
          <a:p>
            <a:pPr algn="just">
              <a:lnSpc>
                <a:spcPct val="150000"/>
              </a:lnSpc>
              <a:spcAft>
                <a:spcPts val="0"/>
              </a:spcAft>
            </a:pPr>
            <a:r>
              <a:rPr lang="zh-CN" altLang="zh-CN" sz="2800" b="1"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【概念辨析】</a:t>
            </a:r>
            <a:r>
              <a:rPr lang="zh-CN" altLang="zh-CN" sz="2800"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中共党内的右倾与</a:t>
            </a:r>
            <a:r>
              <a:rPr lang="en-US" altLang="zh-CN" sz="2800" kern="100" dirty="0">
                <a:solidFill>
                  <a:srgbClr val="0070C0"/>
                </a:solidFill>
                <a:latin typeface="宋体" panose="02010600030101010101" pitchFamily="2" charset="-122"/>
                <a:ea typeface="宋体" panose="02010600030101010101" pitchFamily="2" charset="-122"/>
                <a:cs typeface="Times New Roman" panose="02020603050405020304" pitchFamily="18" charset="0"/>
              </a:rPr>
              <a:t>“</a:t>
            </a:r>
            <a:r>
              <a:rPr lang="zh-CN" altLang="zh-CN" sz="2800"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左</a:t>
            </a:r>
            <a:r>
              <a:rPr lang="en-US" altLang="zh-CN" sz="2800" kern="100" dirty="0">
                <a:solidFill>
                  <a:srgbClr val="0070C0"/>
                </a:solidFill>
                <a:latin typeface="宋体" panose="02010600030101010101" pitchFamily="2" charset="-122"/>
                <a:ea typeface="宋体" panose="02010600030101010101" pitchFamily="2" charset="-122"/>
                <a:cs typeface="Times New Roman" panose="02020603050405020304" pitchFamily="18" charset="0"/>
              </a:rPr>
              <a:t>”</a:t>
            </a:r>
            <a:r>
              <a:rPr lang="zh-CN" altLang="zh-CN" sz="2800"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倾</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500919" y="2133650"/>
            <a:ext cx="10994089" cy="2634195"/>
          </a:xfrm>
          <a:prstGeom prst="rect">
            <a:avLst/>
          </a:prstGeom>
          <a:ln>
            <a:solidFill>
              <a:schemeClr val="tx1"/>
            </a:solidFill>
            <a:prstDash val="dash"/>
          </a:ln>
        </p:spPr>
        <p:txBody>
          <a:bodyPr wrap="square" lIns="121870" tIns="60934" rIns="121870" bIns="60934">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右倾主要表现为保守、妥协、退让，如国民革命时期的陈独秀右倾投降主义错误；</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左</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倾往往以革命的面目出现，表现为急躁冒进、急于求成，如国共十年对峙时期的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左</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倾冒险主义错误以及建国后的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文化大革命</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等。二者都有危害性，</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左</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倾错误的危害性更大。</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2578" y="1329943"/>
            <a:ext cx="11305256" cy="3323987"/>
          </a:xfrm>
          <a:prstGeom prst="rect">
            <a:avLst/>
          </a:prstGeom>
        </p:spPr>
        <p:txBody>
          <a:bodyPr wrap="square">
            <a:spAutoFit/>
          </a:bodyPr>
          <a:lstStyle/>
          <a:p>
            <a:pPr algn="just">
              <a:lnSpc>
                <a:spcPct val="150000"/>
              </a:lnSpc>
              <a:spcAft>
                <a:spcPts val="0"/>
              </a:spcAft>
            </a:pP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红军长征</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背景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根本原因：共产国际的指导脱离中国革命实际，中共中央犯了</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左</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倾错误。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直接原因：第五次反</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围剿</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失利</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2578" y="685354"/>
            <a:ext cx="11305256" cy="5262979"/>
          </a:xfrm>
          <a:prstGeom prst="rect">
            <a:avLst/>
          </a:prstGeom>
        </p:spPr>
        <p:txBody>
          <a:bodyPr wrap="square">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经过</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开始：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1934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月，中央红军被迫实行战略转移，开始长征。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遵义会议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概况：</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1935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月召开，集中全力解决军事和组织问题。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意义：开始确立以毛泽东为主要代表的马克思主义正确路线在党中央的领导地位。挽救了党，挽救了红军，挽救了中国革命。</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胜利：</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1935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月，中央红军到达陕北吴起镇，与陕北红军会师。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1936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月，红军三大主力在甘肃会宁地区会师，红军长征胜利结束</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2578" y="1184186"/>
            <a:ext cx="11305256"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意义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实现了红军的战略大转移，宣传了中国共产党的政治主张，在沿途播下了革命种子。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铸就</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了</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打开了中国革命的新局面。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1990750" y="3213770"/>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长征精神</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2711" y="837506"/>
            <a:ext cx="11603476" cy="523099"/>
          </a:xfrm>
          <a:prstGeom prst="rect">
            <a:avLst/>
          </a:prstGeom>
        </p:spPr>
        <p:txBody>
          <a:bodyPr wrap="square">
            <a:spAutoFit/>
          </a:bodyPr>
          <a:lstStyle/>
          <a:p>
            <a:r>
              <a:rPr lang="zh-CN" altLang="zh-CN" sz="2800" b="1"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【名家论史】</a:t>
            </a:r>
            <a:r>
              <a:rPr lang="zh-CN" altLang="zh-CN" sz="2800"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中国特色革命道路</a:t>
            </a:r>
            <a:endParaRPr lang="zh-CN" altLang="zh-CN" sz="2800"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445948" y="1629594"/>
            <a:ext cx="11104030" cy="4001043"/>
          </a:xfrm>
          <a:prstGeom prst="rect">
            <a:avLst/>
          </a:prstGeom>
          <a:ln>
            <a:solidFill>
              <a:schemeClr val="tx1"/>
            </a:solidFill>
            <a:prstDash val="dash"/>
          </a:ln>
        </p:spPr>
        <p:txBody>
          <a:bodyPr wrap="square" lIns="121870" tIns="60934" rIns="121870" bIns="60934">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井冈山革命根据地的创建，开始了中国共产党武装夺取全国政权之前在小块红色区域内建设和执掌政权的伟大尝试，毛泽东和边界党组织注重充分调动农民积极参与政治的热情，开创了组织农民参与政治活动的艰辛实践。农民通过参与组织工农革命政权、参与武装斗争、开展土地革命、支持根据地经济建设实现了政治参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r">
              <a:lnSpc>
                <a:spcPct val="150000"/>
              </a:lnSpc>
            </a:pP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杨宁一《历史学习新视野新知识》</a:t>
            </a:r>
            <a:endParaRPr lang="zh-CN" altLang="zh-CN" sz="105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a:hlinkClick r:id="rId1" action="ppaction://hlinksldjump"/>
          </p:cNvPr>
          <p:cNvSpPr/>
          <p:nvPr/>
        </p:nvSpPr>
        <p:spPr bwMode="auto">
          <a:xfrm>
            <a:off x="11211213" y="6398788"/>
            <a:ext cx="979200" cy="46080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lang="zh-CN" altLang="en-US" sz="20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a:rPr>
              <a:t>返 回</a:t>
            </a:r>
            <a:endParaRPr lang="zh-CN" altLang="en-US" sz="20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25475" y="271296"/>
            <a:ext cx="12215888" cy="504602"/>
          </a:xfrm>
          <a:custGeom>
            <a:avLst/>
            <a:gdLst>
              <a:gd name="connsiteX0" fmla="*/ 0 w 6167214"/>
              <a:gd name="connsiteY0" fmla="*/ 0 h 927757"/>
              <a:gd name="connsiteX1" fmla="*/ 6167214 w 6167214"/>
              <a:gd name="connsiteY1" fmla="*/ 0 h 927757"/>
              <a:gd name="connsiteX2" fmla="*/ 5799071 w 6167214"/>
              <a:gd name="connsiteY2" fmla="*/ 927757 h 927757"/>
              <a:gd name="connsiteX3" fmla="*/ 0 w 6167214"/>
              <a:gd name="connsiteY3" fmla="*/ 927757 h 927757"/>
            </a:gdLst>
            <a:ahLst/>
            <a:cxnLst>
              <a:cxn ang="0">
                <a:pos x="connsiteX0" y="connsiteY0"/>
              </a:cxn>
              <a:cxn ang="0">
                <a:pos x="connsiteX1" y="connsiteY1"/>
              </a:cxn>
              <a:cxn ang="0">
                <a:pos x="connsiteX2" y="connsiteY2"/>
              </a:cxn>
              <a:cxn ang="0">
                <a:pos x="connsiteX3" y="connsiteY3"/>
              </a:cxn>
            </a:cxnLst>
            <a:rect l="l" t="t" r="r" b="b"/>
            <a:pathLst>
              <a:path w="6167214" h="927757">
                <a:moveTo>
                  <a:pt x="0" y="0"/>
                </a:moveTo>
                <a:lnTo>
                  <a:pt x="6167214" y="0"/>
                </a:lnTo>
                <a:lnTo>
                  <a:pt x="5799071" y="927757"/>
                </a:lnTo>
                <a:lnTo>
                  <a:pt x="0" y="927757"/>
                </a:lnTo>
                <a:close/>
              </a:path>
            </a:pathLst>
          </a:custGeom>
          <a:gradFill flip="none" rotWithShape="1">
            <a:gsLst>
              <a:gs pos="0">
                <a:schemeClr val="accent5">
                  <a:lumMod val="40000"/>
                  <a:lumOff val="60000"/>
                  <a:alpha val="0"/>
                </a:schemeClr>
              </a:gs>
              <a:gs pos="100000">
                <a:srgbClr val="DDE3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flipV="1">
            <a:off x="0" y="189434"/>
            <a:ext cx="12190413" cy="32770"/>
          </a:xfrm>
          <a:prstGeom prst="line">
            <a:avLst/>
          </a:prstGeom>
          <a:ln>
            <a:gradFill>
              <a:gsLst>
                <a:gs pos="0">
                  <a:schemeClr val="accent1">
                    <a:lumMod val="5000"/>
                    <a:lumOff val="95000"/>
                    <a:alpha val="0"/>
                  </a:schemeClr>
                </a:gs>
                <a:gs pos="80000">
                  <a:srgbClr val="DDE3E8"/>
                </a:gs>
                <a:gs pos="0">
                  <a:schemeClr val="bg1"/>
                </a:gs>
              </a:gsLst>
              <a:lin ang="0" scaled="0"/>
            </a:gra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387046" y="261987"/>
            <a:ext cx="3416321" cy="523220"/>
          </a:xfrm>
          <a:prstGeom prst="rect">
            <a:avLst/>
          </a:prstGeom>
        </p:spPr>
        <p:txBody>
          <a:bodyPr wrap="none">
            <a:spAutoFit/>
          </a:bodyPr>
          <a:lstStyle/>
          <a:p>
            <a:pPr algn="ctr"/>
            <a:r>
              <a:rPr lang="zh-CN" altLang="en-US" sz="2800" b="1" kern="100" dirty="0">
                <a:latin typeface="Times New Roman" panose="02020603050405020304" pitchFamily="18" charset="0"/>
                <a:ea typeface="微软雅黑" panose="020B0503020204020204" pitchFamily="34" charset="-122"/>
              </a:rPr>
              <a:t>核心</a:t>
            </a:r>
            <a:r>
              <a:rPr lang="zh-CN" altLang="en-US" sz="2800" b="1" kern="100" dirty="0" smtClean="0">
                <a:latin typeface="Times New Roman" panose="02020603050405020304" pitchFamily="18" charset="0"/>
                <a:ea typeface="微软雅黑" panose="020B0503020204020204" pitchFamily="34" charset="-122"/>
              </a:rPr>
              <a:t>探究　素养</a:t>
            </a:r>
            <a:r>
              <a:rPr lang="zh-CN" altLang="en-US" sz="2800" b="1" kern="100" dirty="0">
                <a:latin typeface="Times New Roman" panose="02020603050405020304" pitchFamily="18" charset="0"/>
                <a:ea typeface="微软雅黑" panose="020B0503020204020204" pitchFamily="34" charset="-122"/>
              </a:rPr>
              <a:t>提升</a:t>
            </a:r>
            <a:endParaRPr lang="zh-CN" altLang="en-US" sz="2800" b="1" kern="100" dirty="0">
              <a:latin typeface="Times New Roman" panose="02020603050405020304" pitchFamily="18" charset="0"/>
              <a:ea typeface="微软雅黑" panose="020B0503020204020204" pitchFamily="34" charset="-122"/>
            </a:endParaRPr>
          </a:p>
        </p:txBody>
      </p:sp>
      <p:cxnSp>
        <p:nvCxnSpPr>
          <p:cNvPr id="20" name="直接连接符 19"/>
          <p:cNvCxnSpPr/>
          <p:nvPr/>
        </p:nvCxnSpPr>
        <p:spPr>
          <a:xfrm flipV="1">
            <a:off x="-25475" y="820366"/>
            <a:ext cx="12185801" cy="17140"/>
          </a:xfrm>
          <a:prstGeom prst="line">
            <a:avLst/>
          </a:prstGeom>
          <a:ln>
            <a:gradFill>
              <a:gsLst>
                <a:gs pos="0">
                  <a:srgbClr val="DDE3E8"/>
                </a:gs>
                <a:gs pos="80000">
                  <a:srgbClr val="DDE3E8"/>
                </a:gs>
                <a:gs pos="0">
                  <a:schemeClr val="bg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01637" y="1125538"/>
            <a:ext cx="11187139" cy="5293733"/>
          </a:xfrm>
          <a:prstGeom prst="rect">
            <a:avLst/>
          </a:prstGeom>
        </p:spPr>
        <p:txBody>
          <a:bodyPr wrap="square" lIns="121898" tIns="60948" rIns="121898" bIns="60948">
            <a:spAutoFit/>
          </a:bodyPr>
          <a:lstStyle/>
          <a:p>
            <a:pPr algn="just">
              <a:lnSpc>
                <a:spcPct val="150000"/>
              </a:lnSpc>
              <a:spcAft>
                <a:spcPts val="0"/>
              </a:spcAft>
            </a:pPr>
            <a:r>
              <a:rPr lang="zh-CN" altLang="zh-CN" sz="2800" b="1" kern="100" dirty="0">
                <a:latin typeface="Times New Roman" panose="02020603050405020304" pitchFamily="18" charset="0"/>
                <a:ea typeface="微软雅黑" panose="020B0503020204020204" pitchFamily="34" charset="-122"/>
                <a:cs typeface="Times New Roman" panose="02020603050405020304" pitchFamily="18" charset="0"/>
              </a:rPr>
              <a:t>考点一　揭开新民主主义革命的五四运动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五四运动的时代背景</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pPr>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史料</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我们要知道，在当年，一个国家落后，不仅仅会招致侵略，更重要的是会造成国人的民族情感和国家意识的淡薄。关于这种情况，我们只要拿</a:t>
            </a:r>
            <a:r>
              <a:rPr lang="en-US" altLang="zh-CN" sz="2800" kern="100" dirty="0">
                <a:latin typeface="Times New Roman" panose="02020603050405020304" pitchFamily="18" charset="0"/>
                <a:ea typeface="方正中等线简体" panose="03000509000000000000" pitchFamily="65" charset="-122"/>
              </a:rPr>
              <a:t>1895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年的公车上书运动与</a:t>
            </a:r>
            <a:r>
              <a:rPr lang="en-US" altLang="zh-CN" sz="2800" kern="100" dirty="0">
                <a:latin typeface="Times New Roman" panose="02020603050405020304" pitchFamily="18" charset="0"/>
                <a:ea typeface="方正中等线简体" panose="03000509000000000000" pitchFamily="65" charset="-122"/>
              </a:rPr>
              <a:t>1919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年的五四运动略做比较，就可以明了其中原委。</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前者</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仅仅集中在文武官员和一些中心城市的举人中间，在全国大多数地方几乎没有太多反响。</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而后者</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全国各大中城市几乎都有响应。其实际参与者，既有上层政府官员，更有</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8542" y="458302"/>
            <a:ext cx="2339102" cy="523220"/>
          </a:xfrm>
          <a:prstGeom prst="rect">
            <a:avLst/>
          </a:prstGeom>
        </p:spPr>
        <p:txBody>
          <a:bodyPr wrap="none">
            <a:spAutoFit/>
          </a:bodyPr>
          <a:lstStyle/>
          <a:p>
            <a:r>
              <a:rPr lang="en-US" altLang="zh-CN" sz="2800" kern="100" dirty="0" smtClean="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kern="100" smtClean="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学习</a:t>
            </a:r>
            <a:r>
              <a:rPr lang="zh-CN" altLang="zh-CN" sz="2800" kern="100" smtClean="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指导</a:t>
            </a:r>
            <a:r>
              <a:rPr lang="en-US" altLang="zh-CN" sz="2800" kern="100" dirty="0" smtClean="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8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6" name="表格 5"/>
          <p:cNvGraphicFramePr>
            <a:graphicFrameLocks noGrp="1"/>
          </p:cNvGraphicFramePr>
          <p:nvPr/>
        </p:nvGraphicFramePr>
        <p:xfrm>
          <a:off x="478582" y="1197546"/>
          <a:ext cx="11377264" cy="5284399"/>
        </p:xfrm>
        <a:graphic>
          <a:graphicData uri="http://schemas.openxmlformats.org/drawingml/2006/table">
            <a:tbl>
              <a:tblPr/>
              <a:tblGrid>
                <a:gridCol w="1872208"/>
                <a:gridCol w="9505056"/>
              </a:tblGrid>
              <a:tr h="576064">
                <a:tc>
                  <a:txBody>
                    <a:bodyPr/>
                    <a:lstStyle/>
                    <a:p>
                      <a:pPr algn="ctr">
                        <a:lnSpc>
                          <a:spcPct val="140000"/>
                        </a:lnSpc>
                        <a:spcAft>
                          <a:spcPts val="0"/>
                        </a:spcAft>
                      </a:pPr>
                      <a:r>
                        <a:rPr lang="zh-CN" altLang="en-US" sz="2400" kern="100" baseline="0" dirty="0" smtClean="0">
                          <a:effectLst/>
                          <a:latin typeface="楷体_GB2312" panose="02010609030101010101" pitchFamily="49" charset="-122"/>
                          <a:ea typeface="楷体_GB2312" panose="02010609030101010101" pitchFamily="49" charset="-122"/>
                          <a:cs typeface="Courier New" panose="02070309020205020404" pitchFamily="49" charset="0"/>
                        </a:rPr>
                        <a:t>明确考点</a:t>
                      </a:r>
                      <a:endParaRPr lang="zh-CN" sz="2400" kern="100" baseline="0" dirty="0">
                        <a:effectLst/>
                        <a:latin typeface="楷体_GB2312" panose="02010609030101010101" pitchFamily="49" charset="-122"/>
                        <a:ea typeface="楷体_GB2312" panose="02010609030101010101" pitchFamily="49"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40000"/>
                        </a:lnSpc>
                        <a:spcAft>
                          <a:spcPts val="0"/>
                        </a:spcAft>
                      </a:pPr>
                      <a:r>
                        <a:rPr lang="zh-CN" altLang="en-US" sz="2400" kern="100" baseline="0" dirty="0" smtClean="0">
                          <a:effectLst/>
                          <a:latin typeface="楷体_GB2312" panose="02010609030101010101" pitchFamily="49" charset="-122"/>
                          <a:ea typeface="楷体_GB2312" panose="02010609030101010101" pitchFamily="49" charset="-122"/>
                          <a:cs typeface="Courier New" panose="02070309020205020404" pitchFamily="49" charset="0"/>
                        </a:rPr>
                        <a:t>整体感知</a:t>
                      </a:r>
                      <a:endParaRPr lang="zh-CN" sz="2400" kern="100" baseline="0" dirty="0">
                        <a:effectLst/>
                        <a:latin typeface="楷体_GB2312" panose="02010609030101010101" pitchFamily="49" charset="-122"/>
                        <a:ea typeface="楷体_GB2312" panose="02010609030101010101" pitchFamily="49" charset="-122"/>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096344">
                <a:tc>
                  <a:txBody>
                    <a:bodyPr/>
                    <a:lstStyle/>
                    <a:p>
                      <a:pPr marL="71755" algn="l" defTabSz="1219200" rtl="0" eaLnBrk="1" latinLnBrk="0" hangingPunct="1">
                        <a:lnSpc>
                          <a:spcPct val="145000"/>
                        </a:lnSpc>
                        <a:spcAft>
                          <a:spcPts val="0"/>
                        </a:spcAft>
                        <a:tabLst>
                          <a:tab pos="2070735" algn="l"/>
                        </a:tabLst>
                      </a:pPr>
                      <a:r>
                        <a:rPr lang="en-US"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1.</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五四运动。</a:t>
                      </a:r>
                      <a:endPar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endParaRPr>
                    </a:p>
                    <a:p>
                      <a:pPr marL="71755" algn="l" defTabSz="1219200" rtl="0" eaLnBrk="1" latinLnBrk="0" hangingPunct="1">
                        <a:lnSpc>
                          <a:spcPct val="145000"/>
                        </a:lnSpc>
                        <a:spcAft>
                          <a:spcPts val="0"/>
                        </a:spcAft>
                        <a:tabLst>
                          <a:tab pos="2070735" algn="l"/>
                        </a:tabLst>
                      </a:pPr>
                      <a:r>
                        <a:rPr lang="en-US"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2.</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中国共产党的诞生。</a:t>
                      </a:r>
                      <a:endPar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endParaRPr>
                    </a:p>
                    <a:p>
                      <a:pPr marL="71755" algn="l" defTabSz="1219200" rtl="0" eaLnBrk="1" latinLnBrk="0" hangingPunct="1">
                        <a:lnSpc>
                          <a:spcPct val="145000"/>
                        </a:lnSpc>
                        <a:spcAft>
                          <a:spcPts val="0"/>
                        </a:spcAft>
                        <a:tabLst>
                          <a:tab pos="2070735" algn="l"/>
                        </a:tabLst>
                      </a:pPr>
                      <a:r>
                        <a:rPr lang="en-US"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3.</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南京国民政府的统治。</a:t>
                      </a:r>
                      <a:endPar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endParaRPr>
                    </a:p>
                    <a:p>
                      <a:pPr marL="71755" algn="l" defTabSz="1219200" rtl="0" eaLnBrk="1" latinLnBrk="0" hangingPunct="1">
                        <a:lnSpc>
                          <a:spcPct val="145000"/>
                        </a:lnSpc>
                        <a:spcAft>
                          <a:spcPts val="0"/>
                        </a:spcAft>
                        <a:tabLst>
                          <a:tab pos="2070735" algn="l"/>
                        </a:tabLst>
                      </a:pPr>
                      <a:r>
                        <a:rPr lang="en-US"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4.</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工农武装割据。</a:t>
                      </a:r>
                      <a:endPar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endParaRPr>
                    </a:p>
                    <a:p>
                      <a:pPr marL="71755" algn="l" defTabSz="1219200" rtl="0" eaLnBrk="1" latinLnBrk="0" hangingPunct="1">
                        <a:lnSpc>
                          <a:spcPct val="145000"/>
                        </a:lnSpc>
                        <a:spcAft>
                          <a:spcPts val="0"/>
                        </a:spcAft>
                        <a:tabLst>
                          <a:tab pos="2070735" algn="l"/>
                        </a:tabLst>
                      </a:pPr>
                      <a:r>
                        <a:rPr lang="en-US"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5.</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红军长征。</a:t>
                      </a:r>
                      <a:endPar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algn="l" defTabSz="1219200" rtl="0" eaLnBrk="1" latinLnBrk="0" hangingPunct="1">
                        <a:lnSpc>
                          <a:spcPct val="145000"/>
                        </a:lnSpc>
                        <a:spcAft>
                          <a:spcPts val="0"/>
                        </a:spcAft>
                        <a:tabLst>
                          <a:tab pos="2070735" algn="l"/>
                        </a:tabLst>
                      </a:pPr>
                      <a:r>
                        <a:rPr lang="en-US"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1.</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抓住一条线索：中国共产党从幼稚走向成熟。提出民主革命纲领</a:t>
                      </a:r>
                      <a:r>
                        <a:rPr lang="en-US" sz="2400" kern="100" baseline="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建立革命统一战线</a:t>
                      </a:r>
                      <a:r>
                        <a:rPr lang="en-US" sz="2400" kern="100" baseline="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武装反抗国民党</a:t>
                      </a:r>
                      <a:r>
                        <a:rPr lang="en-US" sz="2400" kern="100" baseline="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开辟工农武装割据道路</a:t>
                      </a:r>
                      <a:r>
                        <a:rPr lang="en-US" sz="2400" kern="100" baseline="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遵义会议独立自主解决自己的问题</a:t>
                      </a:r>
                      <a:r>
                        <a:rPr lang="en-US" sz="2400" kern="100" baseline="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《八一宣言》提出建立抗日民族统一战线</a:t>
                      </a:r>
                      <a:r>
                        <a:rPr lang="en-US" sz="2400" kern="100" baseline="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和平解决西安事变</a:t>
                      </a:r>
                      <a:r>
                        <a:rPr lang="en-US" sz="2400" kern="100" baseline="0" dirty="0">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国共合作赢得抗日战争胜利。</a:t>
                      </a:r>
                      <a:endPar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endParaRPr>
                    </a:p>
                    <a:p>
                      <a:pPr marL="71755" algn="l" defTabSz="1219200" rtl="0" eaLnBrk="1" latinLnBrk="0" hangingPunct="1">
                        <a:lnSpc>
                          <a:spcPct val="145000"/>
                        </a:lnSpc>
                        <a:spcAft>
                          <a:spcPts val="0"/>
                        </a:spcAft>
                        <a:tabLst>
                          <a:tab pos="2070735" algn="l"/>
                        </a:tabLst>
                      </a:pPr>
                      <a:r>
                        <a:rPr lang="en-US"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2.</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掌握国共关系的变化：从国共合作领导国民革命运动</a:t>
                      </a:r>
                      <a:r>
                        <a:rPr lang="en-US"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(1924</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a:t>
                      </a:r>
                      <a:r>
                        <a:rPr lang="en-US"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1927</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年</a:t>
                      </a:r>
                      <a:r>
                        <a:rPr lang="en-US"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到国共对峙</a:t>
                      </a:r>
                      <a:r>
                        <a:rPr lang="en-US"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(1927</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a:t>
                      </a:r>
                      <a:r>
                        <a:rPr lang="en-US"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1937</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年</a:t>
                      </a:r>
                      <a:r>
                        <a:rPr lang="en-US"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；从合作抗日</a:t>
                      </a:r>
                      <a:r>
                        <a:rPr lang="en-US"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(1937</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a:t>
                      </a:r>
                      <a:r>
                        <a:rPr lang="en-US"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1945</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年</a:t>
                      </a:r>
                      <a:r>
                        <a:rPr lang="en-US"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到解放战争</a:t>
                      </a:r>
                      <a:r>
                        <a:rPr lang="en-US"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(1945</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a:t>
                      </a:r>
                      <a:r>
                        <a:rPr lang="en-US"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1949</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年</a:t>
                      </a:r>
                      <a:r>
                        <a:rPr lang="en-US"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a:t>
                      </a:r>
                      <a:endPar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endParaRPr>
                    </a:p>
                    <a:p>
                      <a:pPr marL="71755" algn="l" defTabSz="1219200" rtl="0" eaLnBrk="1" latinLnBrk="0" hangingPunct="1">
                        <a:lnSpc>
                          <a:spcPct val="145000"/>
                        </a:lnSpc>
                        <a:spcAft>
                          <a:spcPts val="0"/>
                        </a:spcAft>
                        <a:tabLst>
                          <a:tab pos="2070735" algn="l"/>
                        </a:tabLst>
                      </a:pPr>
                      <a:r>
                        <a:rPr lang="en-US"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3.</a:t>
                      </a:r>
                      <a:r>
                        <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rPr>
                        <a:t>掌握红色精神：五四精神、红船精神、井冈山精神、长征精神、延安精神、抗战精神和西柏坡精神。</a:t>
                      </a:r>
                      <a:endParaRPr lang="zh-CN" sz="2400" kern="100" baseline="0" dirty="0">
                        <a:solidFill>
                          <a:schemeClr val="tx1"/>
                        </a:solidFill>
                        <a:effectLst/>
                        <a:latin typeface="Times New Roman" panose="02020603050405020304" pitchFamily="18" charset="0"/>
                        <a:ea typeface="楷体_GB2312" panose="02010609030101010101" pitchFamily="49"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01637" y="1300931"/>
            <a:ext cx="11187139" cy="3280554"/>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批</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知识分子和青年学生，甚至还有相当多的普通市民，包括工人和店员卷入其中。不仅其参加人数超过公车上书运动不知多少倍，而且其影响也大得太多了</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r">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摘编自杨奎松《何谓民族主义及我们应该怎样爱国？》</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r">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原文</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有改动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3610" y="2982645"/>
            <a:ext cx="11407208" cy="2031325"/>
          </a:xfrm>
          <a:prstGeom prst="rect">
            <a:avLst/>
          </a:prstGeom>
        </p:spPr>
        <p:txBody>
          <a:bodyPr wrap="square">
            <a:spAutoFit/>
          </a:bodyPr>
          <a:lstStyle/>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试答</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a:t>
            </a:r>
            <a:r>
              <a:rPr lang="en-US" altLang="zh-CN" sz="2800" kern="100" dirty="0" smtClean="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a:t>
            </a:r>
            <a:endPar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9" name="矩形 8"/>
          <p:cNvSpPr/>
          <p:nvPr/>
        </p:nvSpPr>
        <p:spPr>
          <a:xfrm>
            <a:off x="463610" y="1197546"/>
            <a:ext cx="11407208" cy="131080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思考：</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结合史料和所学知识，从资讯传播、教育状况及民众观念的角度分析促成这种超越的因素。</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694606" y="2912816"/>
            <a:ext cx="10853567" cy="2031325"/>
          </a:xfrm>
          <a:prstGeom prst="rect">
            <a:avLst/>
          </a:prstGeom>
        </p:spPr>
        <p:txBody>
          <a:bodyPr wrap="square">
            <a:spAutoFit/>
          </a:bodyPr>
          <a:lstStyle/>
          <a:p>
            <a:pPr algn="just">
              <a:lnSpc>
                <a:spcPct val="150000"/>
              </a:lnSpc>
              <a:spcAft>
                <a:spcPts val="0"/>
              </a:spcAft>
            </a:pP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电讯</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、报刊发展，传播速度快，影响范围广；新式教育推广，先进知识分子与青年学生群体壮大，思想活跃；民主观念逐渐深入人心，民众关注国事。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566" y="117426"/>
            <a:ext cx="11377264" cy="6481454"/>
          </a:xfrm>
          <a:prstGeom prst="rect">
            <a:avLst/>
          </a:prstGeom>
        </p:spPr>
        <p:txBody>
          <a:bodyPr wrap="square">
            <a:spAutoFit/>
          </a:bodyPr>
          <a:lstStyle/>
          <a:p>
            <a:pPr algn="just">
              <a:lnSpc>
                <a:spcPct val="150000"/>
              </a:lnSpc>
              <a:spcAft>
                <a:spcPts val="0"/>
              </a:spcAft>
            </a:pP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五四运动对中国现代化的影响</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新式知识精英群体走上中国社会舞台：通过新文化运动和五四运动，新式知识精英群体整体地、主动地出现在中国社会现代化的舞台上，成为一支无法忽视的巨大力量，这充分展现了他们改造中国的主动意识、集体意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近代民族国家意识逐渐觉醒：巴黎和会上的中国外交失败使具有民族国家意识的知识群体爆发。这种意识的形成对于后来中国的民族独立起到了巨大的保障作用。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对现代化的探索不断深入：五四运动从根本上说是一场思想文化运动，其政治运动也是在近代思想文化的长期熏陶下自然发酵出来的。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3610" y="1250389"/>
            <a:ext cx="11407208" cy="5450466"/>
          </a:xfrm>
          <a:prstGeom prst="rect">
            <a:avLst/>
          </a:prstGeom>
        </p:spPr>
        <p:txBody>
          <a:bodyPr wrap="square">
            <a:spAutoFit/>
          </a:bodyPr>
          <a:lstStyle/>
          <a:p>
            <a:pPr algn="just">
              <a:lnSpc>
                <a:spcPct val="14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试答：</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4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______________________________________________________________________________________________________________________________</a:t>
            </a:r>
            <a:endParaRPr lang="en-US"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pPr>
            <a:r>
              <a:rPr lang="en-US" altLang="zh-CN" sz="2800" kern="100" dirty="0" smtClean="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______________________________________________________________________________________________________________________________</a:t>
            </a:r>
            <a:endParaRPr lang="en-US"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527207" y="1178496"/>
            <a:ext cx="11256631" cy="5458097"/>
          </a:xfrm>
          <a:prstGeom prst="rect">
            <a:avLst/>
          </a:prstGeom>
        </p:spPr>
        <p:txBody>
          <a:bodyPr wrap="square">
            <a:spAutoFit/>
          </a:bodyPr>
          <a:lstStyle/>
          <a:p>
            <a:pPr algn="just">
              <a:lnSpc>
                <a:spcPct val="140000"/>
              </a:lnSpc>
              <a:spcAft>
                <a:spcPts val="0"/>
              </a:spcAft>
            </a:pP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领导力量：在五四运动之前的旧民主主义革命，中国革命的领导者都是资产阶级。而五四运动之后的新民主主义革命，中国革命的领导力量是无产阶级。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指导思想：在五四运动之前的旧民主主义革命，中国革命的指导思想是资产阶级的平等、自由思想和民主共和观念。而五四运动之后的新民主主义革命，中国革命的指导思想是马克思主义。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40000"/>
              </a:lnSpc>
            </a:pPr>
            <a:r>
              <a:rPr lang="en-US" altLang="zh-CN" sz="2800" kern="100" dirty="0">
                <a:solidFill>
                  <a:srgbClr val="C00000"/>
                </a:solidFill>
                <a:latin typeface="Times New Roman" panose="02020603050405020304" pitchFamily="18" charset="0"/>
                <a:ea typeface="方正中等线简体" panose="03000509000000000000" pitchFamily="65" charset="-122"/>
              </a:rPr>
              <a:t>(3)</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革命前途：在五四运动之前的旧民主主义革命，中国革命的前途是建立资产阶级民主共和国。而五四运动之后的新民主主义革命是在完成民主革命任务后，还要进入社会主义社会。</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463610" y="0"/>
            <a:ext cx="11407208" cy="1235403"/>
          </a:xfrm>
          <a:prstGeom prst="rect">
            <a:avLst/>
          </a:prstGeom>
        </p:spPr>
        <p:txBody>
          <a:bodyPr wrap="square">
            <a:spAutoFit/>
          </a:bodyPr>
          <a:lstStyle/>
          <a:p>
            <a:pPr algn="just">
              <a:lnSpc>
                <a:spcPct val="14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思考：</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除了以上影响，五四运动还是新旧民主主义革命的分界线，你怎样理解？</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3957" y="621482"/>
            <a:ext cx="11082498" cy="5262979"/>
          </a:xfrm>
          <a:prstGeom prst="rect">
            <a:avLst/>
          </a:prstGeom>
        </p:spPr>
        <p:txBody>
          <a:bodyPr wrap="square">
            <a:spAutoFit/>
          </a:bodyPr>
          <a:lstStyle/>
          <a:p>
            <a:pPr algn="just">
              <a:lnSpc>
                <a:spcPct val="150000"/>
              </a:lnSpc>
              <a:spcAft>
                <a:spcPts val="0"/>
              </a:spcAft>
            </a:pPr>
            <a:r>
              <a:rPr lang="zh-CN" altLang="zh-CN" sz="2800" b="1" kern="100" dirty="0">
                <a:latin typeface="Times New Roman" panose="02020603050405020304" pitchFamily="18" charset="0"/>
                <a:ea typeface="微软雅黑" panose="020B0503020204020204" pitchFamily="34" charset="-122"/>
                <a:cs typeface="Times New Roman" panose="02020603050405020304" pitchFamily="18" charset="0"/>
              </a:rPr>
              <a:t>考点二　中国共产党从幼稚走向成熟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中国共产党对革命道路的探索</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zh-CN" altLang="zh-CN" sz="2800" b="1"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史料</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对中国革命采取什么斗争形式和走什么道路，当时是有不同意见的：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indent="720090"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一种意见是：</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红军、游击队和红色区域的建立和发展，是半殖民地中国在无产阶级领导之下的农民斗争的最高形式和半殖民地农民斗争发展的必然结果；并且无疑义地是促进全国革命高潮的最重要因素</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3957" y="1043652"/>
            <a:ext cx="11082498" cy="1957139"/>
          </a:xfrm>
          <a:prstGeom prst="rect">
            <a:avLst/>
          </a:prstGeom>
        </p:spPr>
        <p:txBody>
          <a:bodyPr wrap="square">
            <a:spAutoFit/>
          </a:bodyPr>
          <a:lstStyle/>
          <a:p>
            <a:pPr indent="720090"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另一种意见是：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1928</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年中共六大通过的《政治议决案》指出：各省自发的农民游击战争，只有和</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无产阶级的城市的新的革命高潮相联结起来</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，才可能变成</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全国胜利的民众暴动的出发点</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3610" y="2410063"/>
            <a:ext cx="11407208" cy="332398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试答：</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______________________________________________________________________________________________________________________________</a:t>
            </a:r>
            <a:endParaRPr lang="en-US"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a:t>
            </a:r>
            <a:endParaRPr lang="en-US"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smtClean="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a:t>
            </a:r>
            <a:endParaRPr lang="en-US"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463610" y="765498"/>
            <a:ext cx="11407208" cy="6644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思考：</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你认为哪种意见更符合中国国情？</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622598" y="2330794"/>
            <a:ext cx="10925575" cy="3249800"/>
          </a:xfrm>
          <a:prstGeom prst="rect">
            <a:avLst/>
          </a:prstGeom>
        </p:spPr>
        <p:txBody>
          <a:bodyPr wrap="square">
            <a:spAutoFit/>
          </a:bodyPr>
          <a:lstStyle/>
          <a:p>
            <a:pPr algn="just">
              <a:lnSpc>
                <a:spcPct val="150000"/>
              </a:lnSpc>
              <a:spcAft>
                <a:spcPts val="0"/>
              </a:spcAft>
            </a:pP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第一</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种意见。因为：</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中国是一个半殖民地半封建国家，对内没有民主制度，受封建主义压迫，对外没有民族独立</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spc="30" dirty="0" smtClean="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spc="3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中国革命对象是帝国主义、封建主义，其力量异常强大，尤其是在大城市，而农村相对薄弱，只有坚持农村包围城市的道路才能取得胜利。</a:t>
            </a:r>
            <a:endParaRPr lang="zh-CN" altLang="zh-CN" sz="1050" kern="100" spc="3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3957" y="975564"/>
            <a:ext cx="11082498" cy="4616648"/>
          </a:xfrm>
          <a:prstGeom prst="rect">
            <a:avLst/>
          </a:prstGeom>
        </p:spPr>
        <p:txBody>
          <a:bodyPr wrap="square">
            <a:spAutoFit/>
          </a:bodyPr>
          <a:lstStyle/>
          <a:p>
            <a:pPr algn="just">
              <a:lnSpc>
                <a:spcPct val="150000"/>
              </a:lnSpc>
              <a:spcAft>
                <a:spcPts val="0"/>
              </a:spcAft>
            </a:pP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中国共产党从幼稚走向成熟的历程</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革命纲领：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1921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年中共一大纲领脱离中国国情，</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1922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年中共二大依据中国国情</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社会性质、革命对象、革命力量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，制定最低纲领即反对帝国主义、反对封建主义、反对军阀。</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革命力量：从工人运动高潮的失败中，共产党认识到必须建立革命统一战线，团结广大农民、民族资产阶级和小资产阶级等，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1924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年与国民党合作建立革命统一战线，迎来国民革命的高潮</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3957" y="189434"/>
            <a:ext cx="11082498" cy="6555641"/>
          </a:xfrm>
          <a:prstGeom prst="rect">
            <a:avLst/>
          </a:prstGeom>
        </p:spPr>
        <p:txBody>
          <a:bodyPr wrap="square">
            <a:spAutoFit/>
          </a:bodyPr>
          <a:lstStyle/>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革命领导：</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1927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年国民革命失败，共产党认识到必须掌握革命和武装的领导权，独立领导革命。三大起义标志着共产党独立领导军队和革命的开始。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革命道路：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1927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年三大起义失败，共产党认识到照搬俄国革命</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城市中心论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的局限，毛泽东把马列主义普遍原理与中国革命实际相结合，创立了中国特色的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工农武装割据</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的革命道路。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纠正错误：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1935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年遵义会议纠正</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左</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倾错误，确立毛泽东的正确领导，独立自主地解决了内部矛盾，胜利完成长征。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Times New Roman" panose="02020603050405020304" pitchFamily="18" charset="0"/>
                <a:ea typeface="方正中等线简体" panose="03000509000000000000" pitchFamily="65" charset="-122"/>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主要矛盾：和平解决西安事变，协调国内阶级矛盾，抓住主要矛盾一致对外，初步建立抗日民族统一战线，政治上不断走向成熟。</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3610" y="3196927"/>
            <a:ext cx="11407208" cy="203132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试答：</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pPr>
            <a:r>
              <a:rPr lang="en-US" altLang="zh-CN" sz="2800" kern="100" dirty="0" smtClean="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______________________________________________________________________________________________________________________________</a:t>
            </a:r>
            <a:endParaRPr lang="en-US"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463610" y="894850"/>
            <a:ext cx="11407208" cy="6644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思考：</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为什么说遵义会议是中国共产党从幼稚走向成熟的标志？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622598" y="3127098"/>
            <a:ext cx="10925575" cy="1957139"/>
          </a:xfrm>
          <a:prstGeom prst="rect">
            <a:avLst/>
          </a:prstGeom>
        </p:spPr>
        <p:txBody>
          <a:bodyPr wrap="square">
            <a:spAutoFit/>
          </a:bodyPr>
          <a:lstStyle/>
          <a:p>
            <a:pPr algn="just">
              <a:lnSpc>
                <a:spcPct val="150000"/>
              </a:lnSpc>
              <a:spcAft>
                <a:spcPts val="0"/>
              </a:spcAft>
            </a:pP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这</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是中国共产党第一次独立自主地运用马克思主义原理解决自己的路线、方针和政策问题，妥善地处理了党内长期存在的分歧和矛盾。所以说遵义会议标志着党在政治上开始由幼稚走向成熟。</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a:spLocks noEditPoints="1"/>
          </p:cNvSpPr>
          <p:nvPr/>
        </p:nvSpPr>
        <p:spPr bwMode="auto">
          <a:xfrm>
            <a:off x="261385" y="-90327"/>
            <a:ext cx="1801306" cy="4107077"/>
          </a:xfrm>
          <a:custGeom>
            <a:avLst/>
            <a:gdLst>
              <a:gd name="T0" fmla="*/ 19 w 244"/>
              <a:gd name="T1" fmla="*/ 27 h 711"/>
              <a:gd name="T2" fmla="*/ 17 w 244"/>
              <a:gd name="T3" fmla="*/ 79 h 711"/>
              <a:gd name="T4" fmla="*/ 16 w 244"/>
              <a:gd name="T5" fmla="*/ 143 h 711"/>
              <a:gd name="T6" fmla="*/ 24 w 244"/>
              <a:gd name="T7" fmla="*/ 235 h 711"/>
              <a:gd name="T8" fmla="*/ 28 w 244"/>
              <a:gd name="T9" fmla="*/ 302 h 711"/>
              <a:gd name="T10" fmla="*/ 46 w 244"/>
              <a:gd name="T11" fmla="*/ 326 h 711"/>
              <a:gd name="T12" fmla="*/ 48 w 244"/>
              <a:gd name="T13" fmla="*/ 359 h 711"/>
              <a:gd name="T14" fmla="*/ 62 w 244"/>
              <a:gd name="T15" fmla="*/ 399 h 711"/>
              <a:gd name="T16" fmla="*/ 71 w 244"/>
              <a:gd name="T17" fmla="*/ 466 h 711"/>
              <a:gd name="T18" fmla="*/ 86 w 244"/>
              <a:gd name="T19" fmla="*/ 578 h 711"/>
              <a:gd name="T20" fmla="*/ 136 w 244"/>
              <a:gd name="T21" fmla="*/ 612 h 711"/>
              <a:gd name="T22" fmla="*/ 160 w 244"/>
              <a:gd name="T23" fmla="*/ 593 h 711"/>
              <a:gd name="T24" fmla="*/ 171 w 244"/>
              <a:gd name="T25" fmla="*/ 701 h 711"/>
              <a:gd name="T26" fmla="*/ 179 w 244"/>
              <a:gd name="T27" fmla="*/ 650 h 711"/>
              <a:gd name="T28" fmla="*/ 203 w 244"/>
              <a:gd name="T29" fmla="*/ 592 h 711"/>
              <a:gd name="T30" fmla="*/ 211 w 244"/>
              <a:gd name="T31" fmla="*/ 572 h 711"/>
              <a:gd name="T32" fmla="*/ 190 w 244"/>
              <a:gd name="T33" fmla="*/ 515 h 711"/>
              <a:gd name="T34" fmla="*/ 156 w 244"/>
              <a:gd name="T35" fmla="*/ 543 h 711"/>
              <a:gd name="T36" fmla="*/ 137 w 244"/>
              <a:gd name="T37" fmla="*/ 556 h 711"/>
              <a:gd name="T38" fmla="*/ 126 w 244"/>
              <a:gd name="T39" fmla="*/ 534 h 711"/>
              <a:gd name="T40" fmla="*/ 135 w 244"/>
              <a:gd name="T41" fmla="*/ 481 h 711"/>
              <a:gd name="T42" fmla="*/ 135 w 244"/>
              <a:gd name="T43" fmla="*/ 488 h 711"/>
              <a:gd name="T44" fmla="*/ 154 w 244"/>
              <a:gd name="T45" fmla="*/ 519 h 711"/>
              <a:gd name="T46" fmla="*/ 177 w 244"/>
              <a:gd name="T47" fmla="*/ 505 h 711"/>
              <a:gd name="T48" fmla="*/ 222 w 244"/>
              <a:gd name="T49" fmla="*/ 462 h 711"/>
              <a:gd name="T50" fmla="*/ 223 w 244"/>
              <a:gd name="T51" fmla="*/ 411 h 711"/>
              <a:gd name="T52" fmla="*/ 232 w 244"/>
              <a:gd name="T53" fmla="*/ 341 h 711"/>
              <a:gd name="T54" fmla="*/ 239 w 244"/>
              <a:gd name="T55" fmla="*/ 245 h 711"/>
              <a:gd name="T56" fmla="*/ 242 w 244"/>
              <a:gd name="T57" fmla="*/ 114 h 711"/>
              <a:gd name="T58" fmla="*/ 203 w 244"/>
              <a:gd name="T59" fmla="*/ 25 h 711"/>
              <a:gd name="T60" fmla="*/ 135 w 244"/>
              <a:gd name="T61" fmla="*/ 12 h 711"/>
              <a:gd name="T62" fmla="*/ 98 w 244"/>
              <a:gd name="T63" fmla="*/ 5 h 711"/>
              <a:gd name="T64" fmla="*/ 51 w 244"/>
              <a:gd name="T65" fmla="*/ 22 h 711"/>
              <a:gd name="T66" fmla="*/ 36 w 244"/>
              <a:gd name="T67" fmla="*/ 31 h 711"/>
              <a:gd name="T68" fmla="*/ 70 w 244"/>
              <a:gd name="T69" fmla="*/ 91 h 711"/>
              <a:gd name="T70" fmla="*/ 34 w 244"/>
              <a:gd name="T71" fmla="*/ 108 h 711"/>
              <a:gd name="T72" fmla="*/ 32 w 244"/>
              <a:gd name="T73" fmla="*/ 227 h 711"/>
              <a:gd name="T74" fmla="*/ 39 w 244"/>
              <a:gd name="T75" fmla="*/ 288 h 711"/>
              <a:gd name="T76" fmla="*/ 49 w 244"/>
              <a:gd name="T77" fmla="*/ 350 h 711"/>
              <a:gd name="T78" fmla="*/ 213 w 244"/>
              <a:gd name="T79" fmla="*/ 417 h 711"/>
              <a:gd name="T80" fmla="*/ 212 w 244"/>
              <a:gd name="T81" fmla="*/ 427 h 711"/>
              <a:gd name="T82" fmla="*/ 146 w 244"/>
              <a:gd name="T83" fmla="*/ 436 h 711"/>
              <a:gd name="T84" fmla="*/ 176 w 244"/>
              <a:gd name="T85" fmla="*/ 443 h 711"/>
              <a:gd name="T86" fmla="*/ 149 w 244"/>
              <a:gd name="T87" fmla="*/ 447 h 711"/>
              <a:gd name="T88" fmla="*/ 203 w 244"/>
              <a:gd name="T89" fmla="*/ 460 h 711"/>
              <a:gd name="T90" fmla="*/ 84 w 244"/>
              <a:gd name="T91" fmla="*/ 469 h 711"/>
              <a:gd name="T92" fmla="*/ 183 w 244"/>
              <a:gd name="T93" fmla="*/ 473 h 711"/>
              <a:gd name="T94" fmla="*/ 191 w 244"/>
              <a:gd name="T95" fmla="*/ 488 h 711"/>
              <a:gd name="T96" fmla="*/ 133 w 244"/>
              <a:gd name="T97" fmla="*/ 490 h 711"/>
              <a:gd name="T98" fmla="*/ 168 w 244"/>
              <a:gd name="T99" fmla="*/ 499 h 711"/>
              <a:gd name="T100" fmla="*/ 94 w 244"/>
              <a:gd name="T101" fmla="*/ 527 h 711"/>
              <a:gd name="T102" fmla="*/ 98 w 244"/>
              <a:gd name="T103" fmla="*/ 543 h 711"/>
              <a:gd name="T104" fmla="*/ 98 w 244"/>
              <a:gd name="T105" fmla="*/ 553 h 711"/>
              <a:gd name="T106" fmla="*/ 168 w 244"/>
              <a:gd name="T107" fmla="*/ 563 h 711"/>
              <a:gd name="T108" fmla="*/ 131 w 244"/>
              <a:gd name="T109" fmla="*/ 576 h 711"/>
              <a:gd name="T110" fmla="*/ 171 w 244"/>
              <a:gd name="T111" fmla="*/ 573 h 711"/>
              <a:gd name="T112" fmla="*/ 189 w 244"/>
              <a:gd name="T113" fmla="*/ 576 h 711"/>
              <a:gd name="T114" fmla="*/ 117 w 244"/>
              <a:gd name="T115" fmla="*/ 578 h 711"/>
              <a:gd name="T116" fmla="*/ 127 w 244"/>
              <a:gd name="T117" fmla="*/ 582 h 711"/>
              <a:gd name="T118" fmla="*/ 177 w 244"/>
              <a:gd name="T119" fmla="*/ 602 h 711"/>
              <a:gd name="T120" fmla="*/ 169 w 244"/>
              <a:gd name="T121" fmla="*/ 59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4" h="711">
                <a:moveTo>
                  <a:pt x="124" y="9"/>
                </a:moveTo>
                <a:cubicBezTo>
                  <a:pt x="124" y="9"/>
                  <a:pt x="124" y="10"/>
                  <a:pt x="123" y="10"/>
                </a:cubicBezTo>
                <a:cubicBezTo>
                  <a:pt x="123" y="9"/>
                  <a:pt x="123" y="9"/>
                  <a:pt x="123" y="9"/>
                </a:cubicBezTo>
                <a:cubicBezTo>
                  <a:pt x="124" y="7"/>
                  <a:pt x="123" y="5"/>
                  <a:pt x="123" y="3"/>
                </a:cubicBezTo>
                <a:cubicBezTo>
                  <a:pt x="115" y="0"/>
                  <a:pt x="106" y="1"/>
                  <a:pt x="98" y="3"/>
                </a:cubicBezTo>
                <a:cubicBezTo>
                  <a:pt x="96" y="0"/>
                  <a:pt x="95" y="4"/>
                  <a:pt x="92" y="1"/>
                </a:cubicBezTo>
                <a:cubicBezTo>
                  <a:pt x="92" y="4"/>
                  <a:pt x="94" y="6"/>
                  <a:pt x="95" y="9"/>
                </a:cubicBezTo>
                <a:cubicBezTo>
                  <a:pt x="92" y="8"/>
                  <a:pt x="86" y="8"/>
                  <a:pt x="86" y="5"/>
                </a:cubicBezTo>
                <a:cubicBezTo>
                  <a:pt x="83" y="4"/>
                  <a:pt x="83" y="6"/>
                  <a:pt x="81" y="7"/>
                </a:cubicBezTo>
                <a:cubicBezTo>
                  <a:pt x="77" y="3"/>
                  <a:pt x="67" y="5"/>
                  <a:pt x="61" y="4"/>
                </a:cubicBezTo>
                <a:cubicBezTo>
                  <a:pt x="60" y="5"/>
                  <a:pt x="60" y="5"/>
                  <a:pt x="59" y="6"/>
                </a:cubicBezTo>
                <a:cubicBezTo>
                  <a:pt x="56" y="5"/>
                  <a:pt x="55" y="6"/>
                  <a:pt x="51" y="5"/>
                </a:cubicBezTo>
                <a:cubicBezTo>
                  <a:pt x="51" y="6"/>
                  <a:pt x="51" y="8"/>
                  <a:pt x="52" y="9"/>
                </a:cubicBezTo>
                <a:cubicBezTo>
                  <a:pt x="50" y="8"/>
                  <a:pt x="49" y="9"/>
                  <a:pt x="48" y="7"/>
                </a:cubicBezTo>
                <a:cubicBezTo>
                  <a:pt x="45" y="9"/>
                  <a:pt x="42" y="8"/>
                  <a:pt x="39" y="11"/>
                </a:cubicBezTo>
                <a:cubicBezTo>
                  <a:pt x="41" y="11"/>
                  <a:pt x="40" y="13"/>
                  <a:pt x="42" y="13"/>
                </a:cubicBezTo>
                <a:cubicBezTo>
                  <a:pt x="44" y="12"/>
                  <a:pt x="41" y="12"/>
                  <a:pt x="42" y="11"/>
                </a:cubicBezTo>
                <a:cubicBezTo>
                  <a:pt x="44" y="11"/>
                  <a:pt x="43" y="14"/>
                  <a:pt x="46" y="13"/>
                </a:cubicBezTo>
                <a:cubicBezTo>
                  <a:pt x="46" y="12"/>
                  <a:pt x="46" y="11"/>
                  <a:pt x="48" y="10"/>
                </a:cubicBezTo>
                <a:cubicBezTo>
                  <a:pt x="48" y="13"/>
                  <a:pt x="51" y="12"/>
                  <a:pt x="53" y="11"/>
                </a:cubicBezTo>
                <a:cubicBezTo>
                  <a:pt x="56" y="16"/>
                  <a:pt x="52" y="17"/>
                  <a:pt x="49" y="20"/>
                </a:cubicBezTo>
                <a:cubicBezTo>
                  <a:pt x="47" y="19"/>
                  <a:pt x="47" y="19"/>
                  <a:pt x="45" y="21"/>
                </a:cubicBezTo>
                <a:cubicBezTo>
                  <a:pt x="42" y="17"/>
                  <a:pt x="34" y="23"/>
                  <a:pt x="30" y="20"/>
                </a:cubicBezTo>
                <a:cubicBezTo>
                  <a:pt x="29" y="21"/>
                  <a:pt x="29" y="23"/>
                  <a:pt x="27" y="23"/>
                </a:cubicBezTo>
                <a:cubicBezTo>
                  <a:pt x="24" y="22"/>
                  <a:pt x="10" y="24"/>
                  <a:pt x="7" y="29"/>
                </a:cubicBezTo>
                <a:cubicBezTo>
                  <a:pt x="12" y="30"/>
                  <a:pt x="16" y="30"/>
                  <a:pt x="19" y="27"/>
                </a:cubicBezTo>
                <a:cubicBezTo>
                  <a:pt x="24" y="30"/>
                  <a:pt x="27" y="26"/>
                  <a:pt x="33" y="27"/>
                </a:cubicBezTo>
                <a:cubicBezTo>
                  <a:pt x="33" y="30"/>
                  <a:pt x="31" y="31"/>
                  <a:pt x="30" y="33"/>
                </a:cubicBezTo>
                <a:cubicBezTo>
                  <a:pt x="28" y="33"/>
                  <a:pt x="28" y="32"/>
                  <a:pt x="27" y="31"/>
                </a:cubicBezTo>
                <a:cubicBezTo>
                  <a:pt x="27" y="32"/>
                  <a:pt x="28" y="33"/>
                  <a:pt x="28" y="34"/>
                </a:cubicBezTo>
                <a:cubicBezTo>
                  <a:pt x="21" y="34"/>
                  <a:pt x="19" y="37"/>
                  <a:pt x="12" y="36"/>
                </a:cubicBezTo>
                <a:cubicBezTo>
                  <a:pt x="11" y="41"/>
                  <a:pt x="3" y="37"/>
                  <a:pt x="2" y="42"/>
                </a:cubicBezTo>
                <a:cubicBezTo>
                  <a:pt x="8" y="40"/>
                  <a:pt x="20" y="41"/>
                  <a:pt x="24" y="38"/>
                </a:cubicBezTo>
                <a:cubicBezTo>
                  <a:pt x="25" y="40"/>
                  <a:pt x="28" y="39"/>
                  <a:pt x="29" y="40"/>
                </a:cubicBezTo>
                <a:cubicBezTo>
                  <a:pt x="26" y="49"/>
                  <a:pt x="6" y="45"/>
                  <a:pt x="0" y="53"/>
                </a:cubicBezTo>
                <a:cubicBezTo>
                  <a:pt x="4" y="55"/>
                  <a:pt x="7" y="53"/>
                  <a:pt x="9" y="51"/>
                </a:cubicBezTo>
                <a:cubicBezTo>
                  <a:pt x="12" y="53"/>
                  <a:pt x="15" y="53"/>
                  <a:pt x="17" y="52"/>
                </a:cubicBezTo>
                <a:cubicBezTo>
                  <a:pt x="27" y="57"/>
                  <a:pt x="9" y="59"/>
                  <a:pt x="5" y="62"/>
                </a:cubicBezTo>
                <a:cubicBezTo>
                  <a:pt x="6" y="62"/>
                  <a:pt x="6" y="63"/>
                  <a:pt x="5" y="64"/>
                </a:cubicBezTo>
                <a:cubicBezTo>
                  <a:pt x="8" y="63"/>
                  <a:pt x="10" y="63"/>
                  <a:pt x="11" y="65"/>
                </a:cubicBezTo>
                <a:cubicBezTo>
                  <a:pt x="11" y="61"/>
                  <a:pt x="16" y="66"/>
                  <a:pt x="19" y="63"/>
                </a:cubicBezTo>
                <a:cubicBezTo>
                  <a:pt x="20" y="62"/>
                  <a:pt x="18" y="59"/>
                  <a:pt x="20" y="59"/>
                </a:cubicBezTo>
                <a:cubicBezTo>
                  <a:pt x="23" y="59"/>
                  <a:pt x="22" y="61"/>
                  <a:pt x="22" y="63"/>
                </a:cubicBezTo>
                <a:cubicBezTo>
                  <a:pt x="24" y="64"/>
                  <a:pt x="25" y="64"/>
                  <a:pt x="26" y="64"/>
                </a:cubicBezTo>
                <a:cubicBezTo>
                  <a:pt x="25" y="67"/>
                  <a:pt x="22" y="67"/>
                  <a:pt x="20" y="69"/>
                </a:cubicBezTo>
                <a:cubicBezTo>
                  <a:pt x="18" y="69"/>
                  <a:pt x="20" y="68"/>
                  <a:pt x="18" y="67"/>
                </a:cubicBezTo>
                <a:cubicBezTo>
                  <a:pt x="17" y="71"/>
                  <a:pt x="14" y="70"/>
                  <a:pt x="10" y="70"/>
                </a:cubicBezTo>
                <a:cubicBezTo>
                  <a:pt x="11" y="72"/>
                  <a:pt x="8" y="73"/>
                  <a:pt x="11" y="74"/>
                </a:cubicBezTo>
                <a:cubicBezTo>
                  <a:pt x="12" y="71"/>
                  <a:pt x="17" y="75"/>
                  <a:pt x="20" y="74"/>
                </a:cubicBezTo>
                <a:cubicBezTo>
                  <a:pt x="22" y="72"/>
                  <a:pt x="19" y="71"/>
                  <a:pt x="21" y="70"/>
                </a:cubicBezTo>
                <a:cubicBezTo>
                  <a:pt x="24" y="71"/>
                  <a:pt x="21" y="74"/>
                  <a:pt x="23" y="77"/>
                </a:cubicBezTo>
                <a:cubicBezTo>
                  <a:pt x="20" y="77"/>
                  <a:pt x="18" y="77"/>
                  <a:pt x="17" y="79"/>
                </a:cubicBezTo>
                <a:cubicBezTo>
                  <a:pt x="11" y="78"/>
                  <a:pt x="11" y="81"/>
                  <a:pt x="5" y="82"/>
                </a:cubicBezTo>
                <a:cubicBezTo>
                  <a:pt x="4" y="83"/>
                  <a:pt x="3" y="85"/>
                  <a:pt x="3" y="86"/>
                </a:cubicBezTo>
                <a:cubicBezTo>
                  <a:pt x="5" y="88"/>
                  <a:pt x="8" y="85"/>
                  <a:pt x="10" y="84"/>
                </a:cubicBezTo>
                <a:cubicBezTo>
                  <a:pt x="11" y="85"/>
                  <a:pt x="15" y="84"/>
                  <a:pt x="16" y="83"/>
                </a:cubicBezTo>
                <a:cubicBezTo>
                  <a:pt x="16" y="85"/>
                  <a:pt x="16" y="86"/>
                  <a:pt x="17" y="86"/>
                </a:cubicBezTo>
                <a:cubicBezTo>
                  <a:pt x="19" y="85"/>
                  <a:pt x="17" y="85"/>
                  <a:pt x="17" y="83"/>
                </a:cubicBezTo>
                <a:cubicBezTo>
                  <a:pt x="20" y="84"/>
                  <a:pt x="20" y="82"/>
                  <a:pt x="21" y="82"/>
                </a:cubicBezTo>
                <a:cubicBezTo>
                  <a:pt x="20" y="86"/>
                  <a:pt x="24" y="81"/>
                  <a:pt x="25" y="83"/>
                </a:cubicBezTo>
                <a:cubicBezTo>
                  <a:pt x="19" y="88"/>
                  <a:pt x="11" y="91"/>
                  <a:pt x="5" y="96"/>
                </a:cubicBezTo>
                <a:cubicBezTo>
                  <a:pt x="9" y="96"/>
                  <a:pt x="11" y="94"/>
                  <a:pt x="17" y="95"/>
                </a:cubicBezTo>
                <a:cubicBezTo>
                  <a:pt x="17" y="94"/>
                  <a:pt x="16" y="92"/>
                  <a:pt x="17" y="92"/>
                </a:cubicBezTo>
                <a:cubicBezTo>
                  <a:pt x="18" y="93"/>
                  <a:pt x="20" y="93"/>
                  <a:pt x="20" y="95"/>
                </a:cubicBezTo>
                <a:cubicBezTo>
                  <a:pt x="17" y="94"/>
                  <a:pt x="19" y="97"/>
                  <a:pt x="19" y="97"/>
                </a:cubicBezTo>
                <a:cubicBezTo>
                  <a:pt x="14" y="98"/>
                  <a:pt x="18" y="101"/>
                  <a:pt x="19" y="101"/>
                </a:cubicBezTo>
                <a:cubicBezTo>
                  <a:pt x="18" y="103"/>
                  <a:pt x="16" y="103"/>
                  <a:pt x="17" y="106"/>
                </a:cubicBezTo>
                <a:cubicBezTo>
                  <a:pt x="18" y="106"/>
                  <a:pt x="19" y="105"/>
                  <a:pt x="19" y="106"/>
                </a:cubicBezTo>
                <a:cubicBezTo>
                  <a:pt x="15" y="108"/>
                  <a:pt x="19" y="107"/>
                  <a:pt x="18" y="112"/>
                </a:cubicBezTo>
                <a:cubicBezTo>
                  <a:pt x="17" y="112"/>
                  <a:pt x="16" y="113"/>
                  <a:pt x="17" y="113"/>
                </a:cubicBezTo>
                <a:cubicBezTo>
                  <a:pt x="18" y="112"/>
                  <a:pt x="21" y="112"/>
                  <a:pt x="22" y="111"/>
                </a:cubicBezTo>
                <a:cubicBezTo>
                  <a:pt x="20" y="114"/>
                  <a:pt x="24" y="123"/>
                  <a:pt x="17" y="120"/>
                </a:cubicBezTo>
                <a:cubicBezTo>
                  <a:pt x="16" y="122"/>
                  <a:pt x="18" y="122"/>
                  <a:pt x="17" y="124"/>
                </a:cubicBezTo>
                <a:cubicBezTo>
                  <a:pt x="19" y="125"/>
                  <a:pt x="21" y="122"/>
                  <a:pt x="22" y="123"/>
                </a:cubicBezTo>
                <a:cubicBezTo>
                  <a:pt x="22" y="124"/>
                  <a:pt x="19" y="124"/>
                  <a:pt x="19" y="125"/>
                </a:cubicBezTo>
                <a:cubicBezTo>
                  <a:pt x="22" y="126"/>
                  <a:pt x="19" y="127"/>
                  <a:pt x="21" y="129"/>
                </a:cubicBezTo>
                <a:cubicBezTo>
                  <a:pt x="20" y="130"/>
                  <a:pt x="19" y="130"/>
                  <a:pt x="17" y="130"/>
                </a:cubicBezTo>
                <a:cubicBezTo>
                  <a:pt x="18" y="135"/>
                  <a:pt x="12" y="140"/>
                  <a:pt x="16" y="143"/>
                </a:cubicBezTo>
                <a:cubicBezTo>
                  <a:pt x="17" y="143"/>
                  <a:pt x="18" y="142"/>
                  <a:pt x="18" y="143"/>
                </a:cubicBezTo>
                <a:cubicBezTo>
                  <a:pt x="18" y="145"/>
                  <a:pt x="17" y="146"/>
                  <a:pt x="17" y="148"/>
                </a:cubicBezTo>
                <a:cubicBezTo>
                  <a:pt x="16" y="148"/>
                  <a:pt x="16" y="147"/>
                  <a:pt x="15" y="146"/>
                </a:cubicBezTo>
                <a:cubicBezTo>
                  <a:pt x="16" y="151"/>
                  <a:pt x="17" y="160"/>
                  <a:pt x="14" y="163"/>
                </a:cubicBezTo>
                <a:cubicBezTo>
                  <a:pt x="17" y="165"/>
                  <a:pt x="15" y="169"/>
                  <a:pt x="13" y="170"/>
                </a:cubicBezTo>
                <a:cubicBezTo>
                  <a:pt x="18" y="172"/>
                  <a:pt x="15" y="177"/>
                  <a:pt x="16" y="179"/>
                </a:cubicBezTo>
                <a:cubicBezTo>
                  <a:pt x="16" y="179"/>
                  <a:pt x="17" y="178"/>
                  <a:pt x="17" y="178"/>
                </a:cubicBezTo>
                <a:cubicBezTo>
                  <a:pt x="17" y="178"/>
                  <a:pt x="18" y="178"/>
                  <a:pt x="18" y="179"/>
                </a:cubicBezTo>
                <a:cubicBezTo>
                  <a:pt x="15" y="180"/>
                  <a:pt x="18" y="180"/>
                  <a:pt x="18" y="181"/>
                </a:cubicBezTo>
                <a:cubicBezTo>
                  <a:pt x="18" y="186"/>
                  <a:pt x="15" y="195"/>
                  <a:pt x="21" y="198"/>
                </a:cubicBezTo>
                <a:cubicBezTo>
                  <a:pt x="19" y="198"/>
                  <a:pt x="18" y="198"/>
                  <a:pt x="17" y="198"/>
                </a:cubicBezTo>
                <a:cubicBezTo>
                  <a:pt x="19" y="202"/>
                  <a:pt x="18" y="204"/>
                  <a:pt x="17" y="209"/>
                </a:cubicBezTo>
                <a:cubicBezTo>
                  <a:pt x="19" y="208"/>
                  <a:pt x="18" y="211"/>
                  <a:pt x="20" y="211"/>
                </a:cubicBezTo>
                <a:cubicBezTo>
                  <a:pt x="19" y="213"/>
                  <a:pt x="18" y="213"/>
                  <a:pt x="17" y="214"/>
                </a:cubicBezTo>
                <a:cubicBezTo>
                  <a:pt x="18" y="216"/>
                  <a:pt x="20" y="213"/>
                  <a:pt x="21" y="215"/>
                </a:cubicBezTo>
                <a:cubicBezTo>
                  <a:pt x="17" y="217"/>
                  <a:pt x="22" y="219"/>
                  <a:pt x="19" y="222"/>
                </a:cubicBezTo>
                <a:cubicBezTo>
                  <a:pt x="17" y="221"/>
                  <a:pt x="20" y="218"/>
                  <a:pt x="18" y="218"/>
                </a:cubicBezTo>
                <a:cubicBezTo>
                  <a:pt x="16" y="220"/>
                  <a:pt x="16" y="226"/>
                  <a:pt x="19" y="224"/>
                </a:cubicBezTo>
                <a:cubicBezTo>
                  <a:pt x="18" y="224"/>
                  <a:pt x="22" y="224"/>
                  <a:pt x="24" y="222"/>
                </a:cubicBezTo>
                <a:cubicBezTo>
                  <a:pt x="23" y="224"/>
                  <a:pt x="20" y="224"/>
                  <a:pt x="20" y="227"/>
                </a:cubicBezTo>
                <a:cubicBezTo>
                  <a:pt x="20" y="228"/>
                  <a:pt x="22" y="228"/>
                  <a:pt x="23" y="229"/>
                </a:cubicBezTo>
                <a:cubicBezTo>
                  <a:pt x="21" y="229"/>
                  <a:pt x="21" y="232"/>
                  <a:pt x="23" y="232"/>
                </a:cubicBezTo>
                <a:cubicBezTo>
                  <a:pt x="25" y="232"/>
                  <a:pt x="20" y="230"/>
                  <a:pt x="24" y="230"/>
                </a:cubicBezTo>
                <a:cubicBezTo>
                  <a:pt x="26" y="230"/>
                  <a:pt x="29" y="230"/>
                  <a:pt x="29" y="232"/>
                </a:cubicBezTo>
                <a:cubicBezTo>
                  <a:pt x="27" y="232"/>
                  <a:pt x="27" y="231"/>
                  <a:pt x="24" y="231"/>
                </a:cubicBezTo>
                <a:cubicBezTo>
                  <a:pt x="23" y="233"/>
                  <a:pt x="24" y="233"/>
                  <a:pt x="24" y="235"/>
                </a:cubicBezTo>
                <a:cubicBezTo>
                  <a:pt x="23" y="233"/>
                  <a:pt x="21" y="235"/>
                  <a:pt x="20" y="236"/>
                </a:cubicBezTo>
                <a:cubicBezTo>
                  <a:pt x="22" y="237"/>
                  <a:pt x="25" y="236"/>
                  <a:pt x="25" y="237"/>
                </a:cubicBezTo>
                <a:cubicBezTo>
                  <a:pt x="20" y="238"/>
                  <a:pt x="23" y="243"/>
                  <a:pt x="23" y="246"/>
                </a:cubicBezTo>
                <a:cubicBezTo>
                  <a:pt x="27" y="248"/>
                  <a:pt x="25" y="248"/>
                  <a:pt x="30" y="251"/>
                </a:cubicBezTo>
                <a:cubicBezTo>
                  <a:pt x="27" y="252"/>
                  <a:pt x="26" y="248"/>
                  <a:pt x="25" y="250"/>
                </a:cubicBezTo>
                <a:cubicBezTo>
                  <a:pt x="25" y="250"/>
                  <a:pt x="26" y="252"/>
                  <a:pt x="25" y="253"/>
                </a:cubicBezTo>
                <a:cubicBezTo>
                  <a:pt x="22" y="253"/>
                  <a:pt x="24" y="251"/>
                  <a:pt x="23" y="251"/>
                </a:cubicBezTo>
                <a:cubicBezTo>
                  <a:pt x="23" y="252"/>
                  <a:pt x="21" y="251"/>
                  <a:pt x="19" y="251"/>
                </a:cubicBezTo>
                <a:cubicBezTo>
                  <a:pt x="20" y="255"/>
                  <a:pt x="19" y="257"/>
                  <a:pt x="24" y="259"/>
                </a:cubicBezTo>
                <a:cubicBezTo>
                  <a:pt x="25" y="258"/>
                  <a:pt x="22" y="256"/>
                  <a:pt x="24" y="256"/>
                </a:cubicBezTo>
                <a:cubicBezTo>
                  <a:pt x="24" y="257"/>
                  <a:pt x="26" y="262"/>
                  <a:pt x="24" y="262"/>
                </a:cubicBezTo>
                <a:cubicBezTo>
                  <a:pt x="22" y="261"/>
                  <a:pt x="24" y="260"/>
                  <a:pt x="23" y="260"/>
                </a:cubicBezTo>
                <a:cubicBezTo>
                  <a:pt x="22" y="261"/>
                  <a:pt x="19" y="260"/>
                  <a:pt x="19" y="262"/>
                </a:cubicBezTo>
                <a:cubicBezTo>
                  <a:pt x="22" y="262"/>
                  <a:pt x="22" y="268"/>
                  <a:pt x="24" y="265"/>
                </a:cubicBezTo>
                <a:cubicBezTo>
                  <a:pt x="23" y="269"/>
                  <a:pt x="23" y="274"/>
                  <a:pt x="25" y="277"/>
                </a:cubicBezTo>
                <a:cubicBezTo>
                  <a:pt x="28" y="276"/>
                  <a:pt x="25" y="275"/>
                  <a:pt x="27" y="274"/>
                </a:cubicBezTo>
                <a:cubicBezTo>
                  <a:pt x="28" y="275"/>
                  <a:pt x="28" y="277"/>
                  <a:pt x="28" y="279"/>
                </a:cubicBezTo>
                <a:cubicBezTo>
                  <a:pt x="24" y="278"/>
                  <a:pt x="22" y="281"/>
                  <a:pt x="25" y="282"/>
                </a:cubicBezTo>
                <a:cubicBezTo>
                  <a:pt x="25" y="280"/>
                  <a:pt x="29" y="278"/>
                  <a:pt x="30" y="280"/>
                </a:cubicBezTo>
                <a:cubicBezTo>
                  <a:pt x="27" y="282"/>
                  <a:pt x="26" y="285"/>
                  <a:pt x="27" y="288"/>
                </a:cubicBezTo>
                <a:cubicBezTo>
                  <a:pt x="25" y="289"/>
                  <a:pt x="23" y="289"/>
                  <a:pt x="23" y="290"/>
                </a:cubicBezTo>
                <a:cubicBezTo>
                  <a:pt x="25" y="289"/>
                  <a:pt x="25" y="292"/>
                  <a:pt x="27" y="292"/>
                </a:cubicBezTo>
                <a:cubicBezTo>
                  <a:pt x="24" y="293"/>
                  <a:pt x="25" y="293"/>
                  <a:pt x="24" y="292"/>
                </a:cubicBezTo>
                <a:cubicBezTo>
                  <a:pt x="25" y="294"/>
                  <a:pt x="23" y="296"/>
                  <a:pt x="23" y="298"/>
                </a:cubicBezTo>
                <a:cubicBezTo>
                  <a:pt x="24" y="298"/>
                  <a:pt x="24" y="297"/>
                  <a:pt x="25" y="297"/>
                </a:cubicBezTo>
                <a:cubicBezTo>
                  <a:pt x="27" y="299"/>
                  <a:pt x="27" y="299"/>
                  <a:pt x="28" y="302"/>
                </a:cubicBezTo>
                <a:cubicBezTo>
                  <a:pt x="27" y="301"/>
                  <a:pt x="24" y="300"/>
                  <a:pt x="24" y="303"/>
                </a:cubicBezTo>
                <a:cubicBezTo>
                  <a:pt x="29" y="302"/>
                  <a:pt x="28" y="305"/>
                  <a:pt x="31" y="304"/>
                </a:cubicBezTo>
                <a:cubicBezTo>
                  <a:pt x="31" y="302"/>
                  <a:pt x="31" y="303"/>
                  <a:pt x="32" y="302"/>
                </a:cubicBezTo>
                <a:cubicBezTo>
                  <a:pt x="30" y="302"/>
                  <a:pt x="29" y="302"/>
                  <a:pt x="29" y="301"/>
                </a:cubicBezTo>
                <a:cubicBezTo>
                  <a:pt x="30" y="300"/>
                  <a:pt x="28" y="296"/>
                  <a:pt x="31" y="296"/>
                </a:cubicBezTo>
                <a:cubicBezTo>
                  <a:pt x="32" y="299"/>
                  <a:pt x="38" y="298"/>
                  <a:pt x="38" y="298"/>
                </a:cubicBezTo>
                <a:cubicBezTo>
                  <a:pt x="35" y="299"/>
                  <a:pt x="39" y="299"/>
                  <a:pt x="39" y="300"/>
                </a:cubicBezTo>
                <a:cubicBezTo>
                  <a:pt x="37" y="299"/>
                  <a:pt x="35" y="301"/>
                  <a:pt x="37" y="301"/>
                </a:cubicBezTo>
                <a:cubicBezTo>
                  <a:pt x="37" y="300"/>
                  <a:pt x="39" y="301"/>
                  <a:pt x="41" y="301"/>
                </a:cubicBezTo>
                <a:cubicBezTo>
                  <a:pt x="39" y="302"/>
                  <a:pt x="41" y="304"/>
                  <a:pt x="42" y="304"/>
                </a:cubicBezTo>
                <a:cubicBezTo>
                  <a:pt x="40" y="304"/>
                  <a:pt x="38" y="304"/>
                  <a:pt x="38" y="306"/>
                </a:cubicBezTo>
                <a:cubicBezTo>
                  <a:pt x="40" y="307"/>
                  <a:pt x="41" y="308"/>
                  <a:pt x="42" y="308"/>
                </a:cubicBezTo>
                <a:cubicBezTo>
                  <a:pt x="41" y="308"/>
                  <a:pt x="41" y="309"/>
                  <a:pt x="40" y="309"/>
                </a:cubicBezTo>
                <a:cubicBezTo>
                  <a:pt x="39" y="307"/>
                  <a:pt x="38" y="305"/>
                  <a:pt x="35" y="305"/>
                </a:cubicBezTo>
                <a:cubicBezTo>
                  <a:pt x="33" y="308"/>
                  <a:pt x="36" y="310"/>
                  <a:pt x="40" y="310"/>
                </a:cubicBezTo>
                <a:cubicBezTo>
                  <a:pt x="38" y="312"/>
                  <a:pt x="42" y="312"/>
                  <a:pt x="41" y="314"/>
                </a:cubicBezTo>
                <a:cubicBezTo>
                  <a:pt x="40" y="314"/>
                  <a:pt x="40" y="315"/>
                  <a:pt x="38" y="315"/>
                </a:cubicBezTo>
                <a:cubicBezTo>
                  <a:pt x="38" y="313"/>
                  <a:pt x="40" y="313"/>
                  <a:pt x="38" y="312"/>
                </a:cubicBezTo>
                <a:cubicBezTo>
                  <a:pt x="35" y="311"/>
                  <a:pt x="36" y="313"/>
                  <a:pt x="35" y="314"/>
                </a:cubicBezTo>
                <a:cubicBezTo>
                  <a:pt x="35" y="313"/>
                  <a:pt x="33" y="313"/>
                  <a:pt x="33" y="314"/>
                </a:cubicBezTo>
                <a:cubicBezTo>
                  <a:pt x="37" y="314"/>
                  <a:pt x="36" y="317"/>
                  <a:pt x="37" y="319"/>
                </a:cubicBezTo>
                <a:cubicBezTo>
                  <a:pt x="38" y="318"/>
                  <a:pt x="39" y="318"/>
                  <a:pt x="41" y="317"/>
                </a:cubicBezTo>
                <a:cubicBezTo>
                  <a:pt x="41" y="319"/>
                  <a:pt x="36" y="320"/>
                  <a:pt x="38" y="321"/>
                </a:cubicBezTo>
                <a:cubicBezTo>
                  <a:pt x="40" y="319"/>
                  <a:pt x="38" y="322"/>
                  <a:pt x="38" y="323"/>
                </a:cubicBezTo>
                <a:cubicBezTo>
                  <a:pt x="41" y="320"/>
                  <a:pt x="47" y="321"/>
                  <a:pt x="49" y="322"/>
                </a:cubicBezTo>
                <a:cubicBezTo>
                  <a:pt x="47" y="322"/>
                  <a:pt x="48" y="325"/>
                  <a:pt x="46" y="326"/>
                </a:cubicBezTo>
                <a:cubicBezTo>
                  <a:pt x="45" y="326"/>
                  <a:pt x="45" y="326"/>
                  <a:pt x="44" y="326"/>
                </a:cubicBezTo>
                <a:cubicBezTo>
                  <a:pt x="43" y="324"/>
                  <a:pt x="47" y="323"/>
                  <a:pt x="44" y="322"/>
                </a:cubicBezTo>
                <a:cubicBezTo>
                  <a:pt x="44" y="322"/>
                  <a:pt x="44" y="323"/>
                  <a:pt x="43" y="323"/>
                </a:cubicBezTo>
                <a:cubicBezTo>
                  <a:pt x="43" y="323"/>
                  <a:pt x="43" y="322"/>
                  <a:pt x="42" y="322"/>
                </a:cubicBezTo>
                <a:cubicBezTo>
                  <a:pt x="42" y="328"/>
                  <a:pt x="44" y="330"/>
                  <a:pt x="41" y="333"/>
                </a:cubicBezTo>
                <a:cubicBezTo>
                  <a:pt x="44" y="333"/>
                  <a:pt x="39" y="337"/>
                  <a:pt x="42" y="338"/>
                </a:cubicBezTo>
                <a:cubicBezTo>
                  <a:pt x="43" y="338"/>
                  <a:pt x="43" y="336"/>
                  <a:pt x="45" y="336"/>
                </a:cubicBezTo>
                <a:cubicBezTo>
                  <a:pt x="46" y="337"/>
                  <a:pt x="45" y="339"/>
                  <a:pt x="44" y="340"/>
                </a:cubicBezTo>
                <a:cubicBezTo>
                  <a:pt x="43" y="339"/>
                  <a:pt x="42" y="341"/>
                  <a:pt x="41" y="339"/>
                </a:cubicBezTo>
                <a:cubicBezTo>
                  <a:pt x="40" y="340"/>
                  <a:pt x="41" y="341"/>
                  <a:pt x="42" y="342"/>
                </a:cubicBezTo>
                <a:cubicBezTo>
                  <a:pt x="45" y="340"/>
                  <a:pt x="47" y="341"/>
                  <a:pt x="49" y="339"/>
                </a:cubicBezTo>
                <a:cubicBezTo>
                  <a:pt x="50" y="341"/>
                  <a:pt x="48" y="341"/>
                  <a:pt x="48" y="343"/>
                </a:cubicBezTo>
                <a:cubicBezTo>
                  <a:pt x="46" y="341"/>
                  <a:pt x="46" y="347"/>
                  <a:pt x="42" y="345"/>
                </a:cubicBezTo>
                <a:cubicBezTo>
                  <a:pt x="42" y="345"/>
                  <a:pt x="39" y="348"/>
                  <a:pt x="42" y="348"/>
                </a:cubicBezTo>
                <a:cubicBezTo>
                  <a:pt x="40" y="347"/>
                  <a:pt x="45" y="347"/>
                  <a:pt x="44" y="348"/>
                </a:cubicBezTo>
                <a:cubicBezTo>
                  <a:pt x="42" y="348"/>
                  <a:pt x="43" y="350"/>
                  <a:pt x="41" y="349"/>
                </a:cubicBezTo>
                <a:cubicBezTo>
                  <a:pt x="41" y="348"/>
                  <a:pt x="39" y="349"/>
                  <a:pt x="39" y="348"/>
                </a:cubicBezTo>
                <a:cubicBezTo>
                  <a:pt x="40" y="348"/>
                  <a:pt x="39" y="345"/>
                  <a:pt x="38" y="345"/>
                </a:cubicBezTo>
                <a:cubicBezTo>
                  <a:pt x="38" y="348"/>
                  <a:pt x="36" y="348"/>
                  <a:pt x="34" y="347"/>
                </a:cubicBezTo>
                <a:cubicBezTo>
                  <a:pt x="35" y="349"/>
                  <a:pt x="40" y="349"/>
                  <a:pt x="42" y="351"/>
                </a:cubicBezTo>
                <a:cubicBezTo>
                  <a:pt x="40" y="351"/>
                  <a:pt x="40" y="352"/>
                  <a:pt x="37" y="352"/>
                </a:cubicBezTo>
                <a:cubicBezTo>
                  <a:pt x="37" y="355"/>
                  <a:pt x="40" y="355"/>
                  <a:pt x="41" y="357"/>
                </a:cubicBezTo>
                <a:cubicBezTo>
                  <a:pt x="39" y="357"/>
                  <a:pt x="36" y="360"/>
                  <a:pt x="38" y="361"/>
                </a:cubicBezTo>
                <a:cubicBezTo>
                  <a:pt x="43" y="360"/>
                  <a:pt x="40" y="354"/>
                  <a:pt x="42" y="353"/>
                </a:cubicBezTo>
                <a:cubicBezTo>
                  <a:pt x="43" y="356"/>
                  <a:pt x="46" y="352"/>
                  <a:pt x="51" y="355"/>
                </a:cubicBezTo>
                <a:cubicBezTo>
                  <a:pt x="52" y="358"/>
                  <a:pt x="44" y="355"/>
                  <a:pt x="48" y="359"/>
                </a:cubicBezTo>
                <a:cubicBezTo>
                  <a:pt x="48" y="357"/>
                  <a:pt x="50" y="359"/>
                  <a:pt x="48" y="359"/>
                </a:cubicBezTo>
                <a:cubicBezTo>
                  <a:pt x="54" y="360"/>
                  <a:pt x="58" y="354"/>
                  <a:pt x="61" y="359"/>
                </a:cubicBezTo>
                <a:cubicBezTo>
                  <a:pt x="60" y="359"/>
                  <a:pt x="54" y="359"/>
                  <a:pt x="55" y="362"/>
                </a:cubicBezTo>
                <a:cubicBezTo>
                  <a:pt x="58" y="360"/>
                  <a:pt x="57" y="363"/>
                  <a:pt x="55" y="363"/>
                </a:cubicBezTo>
                <a:cubicBezTo>
                  <a:pt x="57" y="363"/>
                  <a:pt x="59" y="363"/>
                  <a:pt x="59" y="364"/>
                </a:cubicBezTo>
                <a:cubicBezTo>
                  <a:pt x="59" y="365"/>
                  <a:pt x="57" y="366"/>
                  <a:pt x="55" y="366"/>
                </a:cubicBezTo>
                <a:cubicBezTo>
                  <a:pt x="58" y="367"/>
                  <a:pt x="54" y="369"/>
                  <a:pt x="54" y="370"/>
                </a:cubicBezTo>
                <a:cubicBezTo>
                  <a:pt x="58" y="367"/>
                  <a:pt x="58" y="369"/>
                  <a:pt x="60" y="367"/>
                </a:cubicBezTo>
                <a:cubicBezTo>
                  <a:pt x="60" y="367"/>
                  <a:pt x="61" y="367"/>
                  <a:pt x="61" y="367"/>
                </a:cubicBezTo>
                <a:cubicBezTo>
                  <a:pt x="62" y="370"/>
                  <a:pt x="60" y="372"/>
                  <a:pt x="60" y="374"/>
                </a:cubicBezTo>
                <a:cubicBezTo>
                  <a:pt x="69" y="375"/>
                  <a:pt x="56" y="380"/>
                  <a:pt x="60" y="381"/>
                </a:cubicBezTo>
                <a:cubicBezTo>
                  <a:pt x="61" y="381"/>
                  <a:pt x="59" y="380"/>
                  <a:pt x="61" y="380"/>
                </a:cubicBezTo>
                <a:cubicBezTo>
                  <a:pt x="62" y="381"/>
                  <a:pt x="63" y="379"/>
                  <a:pt x="64" y="381"/>
                </a:cubicBezTo>
                <a:cubicBezTo>
                  <a:pt x="62" y="381"/>
                  <a:pt x="63" y="383"/>
                  <a:pt x="61" y="383"/>
                </a:cubicBezTo>
                <a:cubicBezTo>
                  <a:pt x="59" y="383"/>
                  <a:pt x="57" y="384"/>
                  <a:pt x="55" y="385"/>
                </a:cubicBezTo>
                <a:cubicBezTo>
                  <a:pt x="56" y="385"/>
                  <a:pt x="56" y="385"/>
                  <a:pt x="56" y="386"/>
                </a:cubicBezTo>
                <a:cubicBezTo>
                  <a:pt x="59" y="387"/>
                  <a:pt x="60" y="384"/>
                  <a:pt x="61" y="385"/>
                </a:cubicBezTo>
                <a:cubicBezTo>
                  <a:pt x="61" y="387"/>
                  <a:pt x="56" y="388"/>
                  <a:pt x="59" y="389"/>
                </a:cubicBezTo>
                <a:cubicBezTo>
                  <a:pt x="61" y="386"/>
                  <a:pt x="58" y="392"/>
                  <a:pt x="60" y="390"/>
                </a:cubicBezTo>
                <a:cubicBezTo>
                  <a:pt x="60" y="389"/>
                  <a:pt x="61" y="388"/>
                  <a:pt x="61" y="388"/>
                </a:cubicBezTo>
                <a:cubicBezTo>
                  <a:pt x="62" y="389"/>
                  <a:pt x="63" y="388"/>
                  <a:pt x="63" y="389"/>
                </a:cubicBezTo>
                <a:cubicBezTo>
                  <a:pt x="61" y="390"/>
                  <a:pt x="63" y="391"/>
                  <a:pt x="63" y="393"/>
                </a:cubicBezTo>
                <a:cubicBezTo>
                  <a:pt x="61" y="396"/>
                  <a:pt x="53" y="396"/>
                  <a:pt x="57" y="399"/>
                </a:cubicBezTo>
                <a:cubicBezTo>
                  <a:pt x="57" y="398"/>
                  <a:pt x="58" y="397"/>
                  <a:pt x="60" y="398"/>
                </a:cubicBezTo>
                <a:cubicBezTo>
                  <a:pt x="60" y="399"/>
                  <a:pt x="60" y="400"/>
                  <a:pt x="60" y="402"/>
                </a:cubicBezTo>
                <a:cubicBezTo>
                  <a:pt x="63" y="403"/>
                  <a:pt x="60" y="399"/>
                  <a:pt x="62" y="399"/>
                </a:cubicBezTo>
                <a:cubicBezTo>
                  <a:pt x="62" y="400"/>
                  <a:pt x="65" y="400"/>
                  <a:pt x="64" y="402"/>
                </a:cubicBezTo>
                <a:cubicBezTo>
                  <a:pt x="63" y="402"/>
                  <a:pt x="61" y="402"/>
                  <a:pt x="61" y="403"/>
                </a:cubicBezTo>
                <a:cubicBezTo>
                  <a:pt x="63" y="405"/>
                  <a:pt x="66" y="401"/>
                  <a:pt x="67" y="402"/>
                </a:cubicBezTo>
                <a:cubicBezTo>
                  <a:pt x="63" y="403"/>
                  <a:pt x="68" y="406"/>
                  <a:pt x="64" y="406"/>
                </a:cubicBezTo>
                <a:cubicBezTo>
                  <a:pt x="63" y="406"/>
                  <a:pt x="63" y="405"/>
                  <a:pt x="62" y="405"/>
                </a:cubicBezTo>
                <a:cubicBezTo>
                  <a:pt x="63" y="405"/>
                  <a:pt x="64" y="405"/>
                  <a:pt x="64" y="404"/>
                </a:cubicBezTo>
                <a:cubicBezTo>
                  <a:pt x="61" y="404"/>
                  <a:pt x="61" y="406"/>
                  <a:pt x="60" y="407"/>
                </a:cubicBezTo>
                <a:cubicBezTo>
                  <a:pt x="60" y="409"/>
                  <a:pt x="64" y="408"/>
                  <a:pt x="64" y="410"/>
                </a:cubicBezTo>
                <a:cubicBezTo>
                  <a:pt x="63" y="411"/>
                  <a:pt x="60" y="411"/>
                  <a:pt x="61" y="413"/>
                </a:cubicBezTo>
                <a:cubicBezTo>
                  <a:pt x="63" y="414"/>
                  <a:pt x="66" y="414"/>
                  <a:pt x="67" y="416"/>
                </a:cubicBezTo>
                <a:cubicBezTo>
                  <a:pt x="67" y="420"/>
                  <a:pt x="67" y="420"/>
                  <a:pt x="67" y="426"/>
                </a:cubicBezTo>
                <a:cubicBezTo>
                  <a:pt x="64" y="425"/>
                  <a:pt x="67" y="426"/>
                  <a:pt x="67" y="427"/>
                </a:cubicBezTo>
                <a:cubicBezTo>
                  <a:pt x="64" y="427"/>
                  <a:pt x="65" y="429"/>
                  <a:pt x="63" y="429"/>
                </a:cubicBezTo>
                <a:cubicBezTo>
                  <a:pt x="64" y="431"/>
                  <a:pt x="63" y="432"/>
                  <a:pt x="66" y="435"/>
                </a:cubicBezTo>
                <a:cubicBezTo>
                  <a:pt x="67" y="434"/>
                  <a:pt x="66" y="432"/>
                  <a:pt x="67" y="431"/>
                </a:cubicBezTo>
                <a:cubicBezTo>
                  <a:pt x="67" y="432"/>
                  <a:pt x="67" y="433"/>
                  <a:pt x="67" y="434"/>
                </a:cubicBezTo>
                <a:cubicBezTo>
                  <a:pt x="69" y="435"/>
                  <a:pt x="69" y="434"/>
                  <a:pt x="71" y="435"/>
                </a:cubicBezTo>
                <a:cubicBezTo>
                  <a:pt x="71" y="434"/>
                  <a:pt x="70" y="432"/>
                  <a:pt x="72" y="432"/>
                </a:cubicBezTo>
                <a:cubicBezTo>
                  <a:pt x="72" y="432"/>
                  <a:pt x="73" y="432"/>
                  <a:pt x="73" y="432"/>
                </a:cubicBezTo>
                <a:cubicBezTo>
                  <a:pt x="71" y="437"/>
                  <a:pt x="77" y="442"/>
                  <a:pt x="71" y="444"/>
                </a:cubicBezTo>
                <a:cubicBezTo>
                  <a:pt x="73" y="444"/>
                  <a:pt x="74" y="446"/>
                  <a:pt x="74" y="448"/>
                </a:cubicBezTo>
                <a:cubicBezTo>
                  <a:pt x="72" y="448"/>
                  <a:pt x="73" y="447"/>
                  <a:pt x="71" y="448"/>
                </a:cubicBezTo>
                <a:cubicBezTo>
                  <a:pt x="73" y="453"/>
                  <a:pt x="68" y="452"/>
                  <a:pt x="69" y="457"/>
                </a:cubicBezTo>
                <a:cubicBezTo>
                  <a:pt x="72" y="459"/>
                  <a:pt x="71" y="460"/>
                  <a:pt x="72" y="464"/>
                </a:cubicBezTo>
                <a:cubicBezTo>
                  <a:pt x="71" y="464"/>
                  <a:pt x="69" y="464"/>
                  <a:pt x="68" y="464"/>
                </a:cubicBezTo>
                <a:cubicBezTo>
                  <a:pt x="68" y="466"/>
                  <a:pt x="71" y="465"/>
                  <a:pt x="71" y="466"/>
                </a:cubicBezTo>
                <a:cubicBezTo>
                  <a:pt x="70" y="467"/>
                  <a:pt x="68" y="468"/>
                  <a:pt x="67" y="470"/>
                </a:cubicBezTo>
                <a:cubicBezTo>
                  <a:pt x="70" y="470"/>
                  <a:pt x="70" y="469"/>
                  <a:pt x="72" y="468"/>
                </a:cubicBezTo>
                <a:cubicBezTo>
                  <a:pt x="72" y="472"/>
                  <a:pt x="74" y="469"/>
                  <a:pt x="74" y="468"/>
                </a:cubicBezTo>
                <a:cubicBezTo>
                  <a:pt x="75" y="472"/>
                  <a:pt x="73" y="472"/>
                  <a:pt x="75" y="475"/>
                </a:cubicBezTo>
                <a:cubicBezTo>
                  <a:pt x="73" y="475"/>
                  <a:pt x="73" y="477"/>
                  <a:pt x="72" y="477"/>
                </a:cubicBezTo>
                <a:cubicBezTo>
                  <a:pt x="69" y="476"/>
                  <a:pt x="74" y="474"/>
                  <a:pt x="70" y="474"/>
                </a:cubicBezTo>
                <a:cubicBezTo>
                  <a:pt x="67" y="480"/>
                  <a:pt x="68" y="488"/>
                  <a:pt x="71" y="494"/>
                </a:cubicBezTo>
                <a:cubicBezTo>
                  <a:pt x="71" y="495"/>
                  <a:pt x="68" y="494"/>
                  <a:pt x="68" y="495"/>
                </a:cubicBezTo>
                <a:cubicBezTo>
                  <a:pt x="70" y="497"/>
                  <a:pt x="68" y="501"/>
                  <a:pt x="72" y="502"/>
                </a:cubicBezTo>
                <a:cubicBezTo>
                  <a:pt x="71" y="498"/>
                  <a:pt x="71" y="500"/>
                  <a:pt x="73" y="499"/>
                </a:cubicBezTo>
                <a:cubicBezTo>
                  <a:pt x="72" y="499"/>
                  <a:pt x="72" y="498"/>
                  <a:pt x="72" y="497"/>
                </a:cubicBezTo>
                <a:cubicBezTo>
                  <a:pt x="75" y="498"/>
                  <a:pt x="76" y="495"/>
                  <a:pt x="79" y="497"/>
                </a:cubicBezTo>
                <a:cubicBezTo>
                  <a:pt x="80" y="496"/>
                  <a:pt x="79" y="493"/>
                  <a:pt x="82" y="494"/>
                </a:cubicBezTo>
                <a:cubicBezTo>
                  <a:pt x="86" y="500"/>
                  <a:pt x="72" y="499"/>
                  <a:pt x="78" y="503"/>
                </a:cubicBezTo>
                <a:cubicBezTo>
                  <a:pt x="80" y="502"/>
                  <a:pt x="78" y="500"/>
                  <a:pt x="81" y="499"/>
                </a:cubicBezTo>
                <a:cubicBezTo>
                  <a:pt x="81" y="502"/>
                  <a:pt x="81" y="505"/>
                  <a:pt x="81" y="508"/>
                </a:cubicBezTo>
                <a:cubicBezTo>
                  <a:pt x="79" y="508"/>
                  <a:pt x="78" y="509"/>
                  <a:pt x="78" y="510"/>
                </a:cubicBezTo>
                <a:cubicBezTo>
                  <a:pt x="79" y="510"/>
                  <a:pt x="81" y="509"/>
                  <a:pt x="81" y="510"/>
                </a:cubicBezTo>
                <a:cubicBezTo>
                  <a:pt x="80" y="512"/>
                  <a:pt x="80" y="512"/>
                  <a:pt x="78" y="512"/>
                </a:cubicBezTo>
                <a:cubicBezTo>
                  <a:pt x="78" y="514"/>
                  <a:pt x="78" y="514"/>
                  <a:pt x="79" y="515"/>
                </a:cubicBezTo>
                <a:cubicBezTo>
                  <a:pt x="79" y="514"/>
                  <a:pt x="80" y="514"/>
                  <a:pt x="81" y="514"/>
                </a:cubicBezTo>
                <a:cubicBezTo>
                  <a:pt x="82" y="524"/>
                  <a:pt x="85" y="532"/>
                  <a:pt x="83" y="543"/>
                </a:cubicBezTo>
                <a:cubicBezTo>
                  <a:pt x="85" y="544"/>
                  <a:pt x="87" y="541"/>
                  <a:pt x="88" y="543"/>
                </a:cubicBezTo>
                <a:cubicBezTo>
                  <a:pt x="88" y="544"/>
                  <a:pt x="86" y="544"/>
                  <a:pt x="85" y="544"/>
                </a:cubicBezTo>
                <a:cubicBezTo>
                  <a:pt x="84" y="557"/>
                  <a:pt x="87" y="563"/>
                  <a:pt x="89" y="576"/>
                </a:cubicBezTo>
                <a:cubicBezTo>
                  <a:pt x="88" y="577"/>
                  <a:pt x="87" y="577"/>
                  <a:pt x="86" y="578"/>
                </a:cubicBezTo>
                <a:cubicBezTo>
                  <a:pt x="91" y="580"/>
                  <a:pt x="88" y="582"/>
                  <a:pt x="89" y="585"/>
                </a:cubicBezTo>
                <a:cubicBezTo>
                  <a:pt x="92" y="585"/>
                  <a:pt x="93" y="584"/>
                  <a:pt x="95" y="584"/>
                </a:cubicBezTo>
                <a:cubicBezTo>
                  <a:pt x="95" y="584"/>
                  <a:pt x="96" y="584"/>
                  <a:pt x="96" y="585"/>
                </a:cubicBezTo>
                <a:cubicBezTo>
                  <a:pt x="93" y="586"/>
                  <a:pt x="91" y="587"/>
                  <a:pt x="89" y="588"/>
                </a:cubicBezTo>
                <a:cubicBezTo>
                  <a:pt x="93" y="589"/>
                  <a:pt x="90" y="592"/>
                  <a:pt x="93" y="594"/>
                </a:cubicBezTo>
                <a:cubicBezTo>
                  <a:pt x="94" y="594"/>
                  <a:pt x="98" y="593"/>
                  <a:pt x="94" y="595"/>
                </a:cubicBezTo>
                <a:cubicBezTo>
                  <a:pt x="97" y="596"/>
                  <a:pt x="99" y="595"/>
                  <a:pt x="102" y="596"/>
                </a:cubicBezTo>
                <a:cubicBezTo>
                  <a:pt x="101" y="594"/>
                  <a:pt x="104" y="595"/>
                  <a:pt x="104" y="594"/>
                </a:cubicBezTo>
                <a:cubicBezTo>
                  <a:pt x="103" y="593"/>
                  <a:pt x="103" y="593"/>
                  <a:pt x="103" y="591"/>
                </a:cubicBezTo>
                <a:cubicBezTo>
                  <a:pt x="104" y="591"/>
                  <a:pt x="104" y="591"/>
                  <a:pt x="104" y="591"/>
                </a:cubicBezTo>
                <a:cubicBezTo>
                  <a:pt x="108" y="592"/>
                  <a:pt x="109" y="592"/>
                  <a:pt x="111" y="590"/>
                </a:cubicBezTo>
                <a:cubicBezTo>
                  <a:pt x="111" y="592"/>
                  <a:pt x="113" y="592"/>
                  <a:pt x="114" y="593"/>
                </a:cubicBezTo>
                <a:cubicBezTo>
                  <a:pt x="114" y="592"/>
                  <a:pt x="114" y="590"/>
                  <a:pt x="115" y="590"/>
                </a:cubicBezTo>
                <a:cubicBezTo>
                  <a:pt x="117" y="591"/>
                  <a:pt x="117" y="593"/>
                  <a:pt x="119" y="594"/>
                </a:cubicBezTo>
                <a:cubicBezTo>
                  <a:pt x="117" y="594"/>
                  <a:pt x="116" y="593"/>
                  <a:pt x="116" y="595"/>
                </a:cubicBezTo>
                <a:cubicBezTo>
                  <a:pt x="118" y="595"/>
                  <a:pt x="121" y="595"/>
                  <a:pt x="119" y="598"/>
                </a:cubicBezTo>
                <a:cubicBezTo>
                  <a:pt x="118" y="598"/>
                  <a:pt x="119" y="596"/>
                  <a:pt x="117" y="596"/>
                </a:cubicBezTo>
                <a:cubicBezTo>
                  <a:pt x="116" y="599"/>
                  <a:pt x="122" y="599"/>
                  <a:pt x="123" y="600"/>
                </a:cubicBezTo>
                <a:cubicBezTo>
                  <a:pt x="124" y="602"/>
                  <a:pt x="120" y="601"/>
                  <a:pt x="120" y="602"/>
                </a:cubicBezTo>
                <a:cubicBezTo>
                  <a:pt x="121" y="604"/>
                  <a:pt x="123" y="605"/>
                  <a:pt x="124" y="606"/>
                </a:cubicBezTo>
                <a:cubicBezTo>
                  <a:pt x="123" y="606"/>
                  <a:pt x="120" y="606"/>
                  <a:pt x="121" y="609"/>
                </a:cubicBezTo>
                <a:cubicBezTo>
                  <a:pt x="123" y="607"/>
                  <a:pt x="127" y="606"/>
                  <a:pt x="130" y="608"/>
                </a:cubicBezTo>
                <a:cubicBezTo>
                  <a:pt x="126" y="604"/>
                  <a:pt x="123" y="602"/>
                  <a:pt x="131" y="603"/>
                </a:cubicBezTo>
                <a:cubicBezTo>
                  <a:pt x="133" y="602"/>
                  <a:pt x="129" y="601"/>
                  <a:pt x="132" y="600"/>
                </a:cubicBezTo>
                <a:cubicBezTo>
                  <a:pt x="134" y="602"/>
                  <a:pt x="134" y="604"/>
                  <a:pt x="133" y="607"/>
                </a:cubicBezTo>
                <a:cubicBezTo>
                  <a:pt x="137" y="608"/>
                  <a:pt x="133" y="611"/>
                  <a:pt x="136" y="612"/>
                </a:cubicBezTo>
                <a:cubicBezTo>
                  <a:pt x="138" y="610"/>
                  <a:pt x="135" y="605"/>
                  <a:pt x="140" y="607"/>
                </a:cubicBezTo>
                <a:cubicBezTo>
                  <a:pt x="139" y="605"/>
                  <a:pt x="138" y="603"/>
                  <a:pt x="138" y="602"/>
                </a:cubicBezTo>
                <a:cubicBezTo>
                  <a:pt x="139" y="601"/>
                  <a:pt x="143" y="600"/>
                  <a:pt x="141" y="600"/>
                </a:cubicBezTo>
                <a:cubicBezTo>
                  <a:pt x="139" y="600"/>
                  <a:pt x="139" y="602"/>
                  <a:pt x="136" y="601"/>
                </a:cubicBezTo>
                <a:cubicBezTo>
                  <a:pt x="136" y="600"/>
                  <a:pt x="136" y="600"/>
                  <a:pt x="136" y="599"/>
                </a:cubicBezTo>
                <a:cubicBezTo>
                  <a:pt x="137" y="600"/>
                  <a:pt x="139" y="600"/>
                  <a:pt x="141" y="599"/>
                </a:cubicBezTo>
                <a:cubicBezTo>
                  <a:pt x="141" y="595"/>
                  <a:pt x="141" y="589"/>
                  <a:pt x="141" y="586"/>
                </a:cubicBezTo>
                <a:cubicBezTo>
                  <a:pt x="141" y="587"/>
                  <a:pt x="141" y="587"/>
                  <a:pt x="141" y="587"/>
                </a:cubicBezTo>
                <a:cubicBezTo>
                  <a:pt x="139" y="585"/>
                  <a:pt x="137" y="587"/>
                  <a:pt x="135" y="586"/>
                </a:cubicBezTo>
                <a:cubicBezTo>
                  <a:pt x="135" y="586"/>
                  <a:pt x="135" y="585"/>
                  <a:pt x="135" y="585"/>
                </a:cubicBezTo>
                <a:cubicBezTo>
                  <a:pt x="140" y="586"/>
                  <a:pt x="143" y="582"/>
                  <a:pt x="147" y="585"/>
                </a:cubicBezTo>
                <a:cubicBezTo>
                  <a:pt x="147" y="583"/>
                  <a:pt x="144" y="584"/>
                  <a:pt x="145" y="582"/>
                </a:cubicBezTo>
                <a:cubicBezTo>
                  <a:pt x="146" y="583"/>
                  <a:pt x="149" y="582"/>
                  <a:pt x="150" y="584"/>
                </a:cubicBezTo>
                <a:cubicBezTo>
                  <a:pt x="145" y="586"/>
                  <a:pt x="148" y="593"/>
                  <a:pt x="150" y="596"/>
                </a:cubicBezTo>
                <a:cubicBezTo>
                  <a:pt x="150" y="594"/>
                  <a:pt x="149" y="593"/>
                  <a:pt x="150" y="592"/>
                </a:cubicBezTo>
                <a:cubicBezTo>
                  <a:pt x="152" y="593"/>
                  <a:pt x="153" y="592"/>
                  <a:pt x="154" y="591"/>
                </a:cubicBezTo>
                <a:cubicBezTo>
                  <a:pt x="153" y="586"/>
                  <a:pt x="151" y="584"/>
                  <a:pt x="155" y="580"/>
                </a:cubicBezTo>
                <a:cubicBezTo>
                  <a:pt x="154" y="580"/>
                  <a:pt x="153" y="580"/>
                  <a:pt x="153" y="579"/>
                </a:cubicBezTo>
                <a:cubicBezTo>
                  <a:pt x="154" y="579"/>
                  <a:pt x="153" y="576"/>
                  <a:pt x="154" y="576"/>
                </a:cubicBezTo>
                <a:cubicBezTo>
                  <a:pt x="155" y="578"/>
                  <a:pt x="160" y="575"/>
                  <a:pt x="160" y="578"/>
                </a:cubicBezTo>
                <a:cubicBezTo>
                  <a:pt x="160" y="580"/>
                  <a:pt x="159" y="580"/>
                  <a:pt x="158" y="579"/>
                </a:cubicBezTo>
                <a:cubicBezTo>
                  <a:pt x="157" y="582"/>
                  <a:pt x="160" y="582"/>
                  <a:pt x="157" y="584"/>
                </a:cubicBezTo>
                <a:cubicBezTo>
                  <a:pt x="158" y="584"/>
                  <a:pt x="159" y="583"/>
                  <a:pt x="160" y="584"/>
                </a:cubicBezTo>
                <a:cubicBezTo>
                  <a:pt x="158" y="585"/>
                  <a:pt x="154" y="586"/>
                  <a:pt x="157" y="587"/>
                </a:cubicBezTo>
                <a:cubicBezTo>
                  <a:pt x="160" y="585"/>
                  <a:pt x="156" y="590"/>
                  <a:pt x="160" y="589"/>
                </a:cubicBezTo>
                <a:cubicBezTo>
                  <a:pt x="161" y="591"/>
                  <a:pt x="159" y="591"/>
                  <a:pt x="160" y="593"/>
                </a:cubicBezTo>
                <a:cubicBezTo>
                  <a:pt x="160" y="593"/>
                  <a:pt x="159" y="592"/>
                  <a:pt x="159" y="592"/>
                </a:cubicBezTo>
                <a:cubicBezTo>
                  <a:pt x="159" y="594"/>
                  <a:pt x="162" y="600"/>
                  <a:pt x="158" y="597"/>
                </a:cubicBezTo>
                <a:cubicBezTo>
                  <a:pt x="160" y="602"/>
                  <a:pt x="156" y="608"/>
                  <a:pt x="161" y="611"/>
                </a:cubicBezTo>
                <a:cubicBezTo>
                  <a:pt x="161" y="614"/>
                  <a:pt x="161" y="612"/>
                  <a:pt x="159" y="614"/>
                </a:cubicBezTo>
                <a:cubicBezTo>
                  <a:pt x="164" y="614"/>
                  <a:pt x="158" y="620"/>
                  <a:pt x="163" y="621"/>
                </a:cubicBezTo>
                <a:cubicBezTo>
                  <a:pt x="161" y="622"/>
                  <a:pt x="160" y="624"/>
                  <a:pt x="159" y="624"/>
                </a:cubicBezTo>
                <a:cubicBezTo>
                  <a:pt x="158" y="623"/>
                  <a:pt x="158" y="622"/>
                  <a:pt x="157" y="621"/>
                </a:cubicBezTo>
                <a:cubicBezTo>
                  <a:pt x="155" y="622"/>
                  <a:pt x="158" y="623"/>
                  <a:pt x="156" y="624"/>
                </a:cubicBezTo>
                <a:cubicBezTo>
                  <a:pt x="153" y="623"/>
                  <a:pt x="156" y="622"/>
                  <a:pt x="154" y="622"/>
                </a:cubicBezTo>
                <a:cubicBezTo>
                  <a:pt x="151" y="623"/>
                  <a:pt x="152" y="629"/>
                  <a:pt x="157" y="628"/>
                </a:cubicBezTo>
                <a:cubicBezTo>
                  <a:pt x="157" y="627"/>
                  <a:pt x="157" y="626"/>
                  <a:pt x="159" y="626"/>
                </a:cubicBezTo>
                <a:cubicBezTo>
                  <a:pt x="159" y="627"/>
                  <a:pt x="160" y="627"/>
                  <a:pt x="161" y="628"/>
                </a:cubicBezTo>
                <a:cubicBezTo>
                  <a:pt x="162" y="626"/>
                  <a:pt x="159" y="625"/>
                  <a:pt x="161" y="624"/>
                </a:cubicBezTo>
                <a:cubicBezTo>
                  <a:pt x="163" y="626"/>
                  <a:pt x="162" y="628"/>
                  <a:pt x="165" y="629"/>
                </a:cubicBezTo>
                <a:cubicBezTo>
                  <a:pt x="164" y="629"/>
                  <a:pt x="163" y="629"/>
                  <a:pt x="162" y="629"/>
                </a:cubicBezTo>
                <a:cubicBezTo>
                  <a:pt x="164" y="644"/>
                  <a:pt x="166" y="658"/>
                  <a:pt x="166" y="668"/>
                </a:cubicBezTo>
                <a:cubicBezTo>
                  <a:pt x="168" y="668"/>
                  <a:pt x="170" y="667"/>
                  <a:pt x="170" y="670"/>
                </a:cubicBezTo>
                <a:cubicBezTo>
                  <a:pt x="167" y="670"/>
                  <a:pt x="168" y="669"/>
                  <a:pt x="166" y="669"/>
                </a:cubicBezTo>
                <a:cubicBezTo>
                  <a:pt x="165" y="671"/>
                  <a:pt x="170" y="671"/>
                  <a:pt x="167" y="673"/>
                </a:cubicBezTo>
                <a:cubicBezTo>
                  <a:pt x="169" y="673"/>
                  <a:pt x="171" y="673"/>
                  <a:pt x="172" y="674"/>
                </a:cubicBezTo>
                <a:cubicBezTo>
                  <a:pt x="168" y="674"/>
                  <a:pt x="169" y="675"/>
                  <a:pt x="166" y="674"/>
                </a:cubicBezTo>
                <a:cubicBezTo>
                  <a:pt x="167" y="678"/>
                  <a:pt x="168" y="686"/>
                  <a:pt x="169" y="691"/>
                </a:cubicBezTo>
                <a:cubicBezTo>
                  <a:pt x="171" y="692"/>
                  <a:pt x="173" y="691"/>
                  <a:pt x="174" y="692"/>
                </a:cubicBezTo>
                <a:cubicBezTo>
                  <a:pt x="171" y="692"/>
                  <a:pt x="175" y="695"/>
                  <a:pt x="172" y="696"/>
                </a:cubicBezTo>
                <a:cubicBezTo>
                  <a:pt x="171" y="695"/>
                  <a:pt x="172" y="692"/>
                  <a:pt x="170" y="692"/>
                </a:cubicBezTo>
                <a:cubicBezTo>
                  <a:pt x="169" y="694"/>
                  <a:pt x="167" y="702"/>
                  <a:pt x="171" y="701"/>
                </a:cubicBezTo>
                <a:cubicBezTo>
                  <a:pt x="169" y="701"/>
                  <a:pt x="170" y="698"/>
                  <a:pt x="170" y="697"/>
                </a:cubicBezTo>
                <a:cubicBezTo>
                  <a:pt x="171" y="698"/>
                  <a:pt x="173" y="695"/>
                  <a:pt x="174" y="697"/>
                </a:cubicBezTo>
                <a:cubicBezTo>
                  <a:pt x="173" y="698"/>
                  <a:pt x="170" y="699"/>
                  <a:pt x="172" y="701"/>
                </a:cubicBezTo>
                <a:cubicBezTo>
                  <a:pt x="174" y="701"/>
                  <a:pt x="174" y="700"/>
                  <a:pt x="175" y="699"/>
                </a:cubicBezTo>
                <a:cubicBezTo>
                  <a:pt x="176" y="701"/>
                  <a:pt x="175" y="703"/>
                  <a:pt x="173" y="705"/>
                </a:cubicBezTo>
                <a:cubicBezTo>
                  <a:pt x="172" y="704"/>
                  <a:pt x="173" y="702"/>
                  <a:pt x="172" y="702"/>
                </a:cubicBezTo>
                <a:cubicBezTo>
                  <a:pt x="171" y="703"/>
                  <a:pt x="169" y="707"/>
                  <a:pt x="172" y="707"/>
                </a:cubicBezTo>
                <a:cubicBezTo>
                  <a:pt x="173" y="706"/>
                  <a:pt x="173" y="706"/>
                  <a:pt x="174" y="706"/>
                </a:cubicBezTo>
                <a:cubicBezTo>
                  <a:pt x="177" y="707"/>
                  <a:pt x="174" y="711"/>
                  <a:pt x="177" y="711"/>
                </a:cubicBezTo>
                <a:cubicBezTo>
                  <a:pt x="179" y="711"/>
                  <a:pt x="176" y="709"/>
                  <a:pt x="177" y="708"/>
                </a:cubicBezTo>
                <a:cubicBezTo>
                  <a:pt x="179" y="708"/>
                  <a:pt x="179" y="709"/>
                  <a:pt x="180" y="708"/>
                </a:cubicBezTo>
                <a:cubicBezTo>
                  <a:pt x="181" y="705"/>
                  <a:pt x="178" y="707"/>
                  <a:pt x="177" y="706"/>
                </a:cubicBezTo>
                <a:cubicBezTo>
                  <a:pt x="178" y="706"/>
                  <a:pt x="177" y="705"/>
                  <a:pt x="177" y="704"/>
                </a:cubicBezTo>
                <a:cubicBezTo>
                  <a:pt x="179" y="696"/>
                  <a:pt x="176" y="689"/>
                  <a:pt x="175" y="682"/>
                </a:cubicBezTo>
                <a:cubicBezTo>
                  <a:pt x="175" y="682"/>
                  <a:pt x="174" y="683"/>
                  <a:pt x="174" y="682"/>
                </a:cubicBezTo>
                <a:cubicBezTo>
                  <a:pt x="175" y="682"/>
                  <a:pt x="175" y="681"/>
                  <a:pt x="175" y="681"/>
                </a:cubicBezTo>
                <a:cubicBezTo>
                  <a:pt x="176" y="681"/>
                  <a:pt x="176" y="681"/>
                  <a:pt x="178" y="681"/>
                </a:cubicBezTo>
                <a:cubicBezTo>
                  <a:pt x="177" y="678"/>
                  <a:pt x="174" y="673"/>
                  <a:pt x="176" y="671"/>
                </a:cubicBezTo>
                <a:cubicBezTo>
                  <a:pt x="176" y="672"/>
                  <a:pt x="174" y="672"/>
                  <a:pt x="173" y="671"/>
                </a:cubicBezTo>
                <a:cubicBezTo>
                  <a:pt x="174" y="667"/>
                  <a:pt x="176" y="667"/>
                  <a:pt x="180" y="665"/>
                </a:cubicBezTo>
                <a:cubicBezTo>
                  <a:pt x="179" y="663"/>
                  <a:pt x="178" y="667"/>
                  <a:pt x="177" y="665"/>
                </a:cubicBezTo>
                <a:cubicBezTo>
                  <a:pt x="179" y="665"/>
                  <a:pt x="178" y="662"/>
                  <a:pt x="180" y="661"/>
                </a:cubicBezTo>
                <a:cubicBezTo>
                  <a:pt x="176" y="659"/>
                  <a:pt x="180" y="658"/>
                  <a:pt x="182" y="657"/>
                </a:cubicBezTo>
                <a:cubicBezTo>
                  <a:pt x="179" y="656"/>
                  <a:pt x="178" y="658"/>
                  <a:pt x="178" y="656"/>
                </a:cubicBezTo>
                <a:cubicBezTo>
                  <a:pt x="178" y="655"/>
                  <a:pt x="180" y="655"/>
                  <a:pt x="182" y="655"/>
                </a:cubicBezTo>
                <a:cubicBezTo>
                  <a:pt x="181" y="653"/>
                  <a:pt x="180" y="652"/>
                  <a:pt x="179" y="650"/>
                </a:cubicBezTo>
                <a:cubicBezTo>
                  <a:pt x="178" y="652"/>
                  <a:pt x="177" y="654"/>
                  <a:pt x="177" y="655"/>
                </a:cubicBezTo>
                <a:cubicBezTo>
                  <a:pt x="174" y="651"/>
                  <a:pt x="180" y="647"/>
                  <a:pt x="183" y="646"/>
                </a:cubicBezTo>
                <a:cubicBezTo>
                  <a:pt x="182" y="644"/>
                  <a:pt x="181" y="645"/>
                  <a:pt x="180" y="644"/>
                </a:cubicBezTo>
                <a:cubicBezTo>
                  <a:pt x="182" y="641"/>
                  <a:pt x="181" y="643"/>
                  <a:pt x="181" y="640"/>
                </a:cubicBezTo>
                <a:cubicBezTo>
                  <a:pt x="178" y="640"/>
                  <a:pt x="179" y="642"/>
                  <a:pt x="177" y="642"/>
                </a:cubicBezTo>
                <a:cubicBezTo>
                  <a:pt x="178" y="639"/>
                  <a:pt x="175" y="639"/>
                  <a:pt x="174" y="638"/>
                </a:cubicBezTo>
                <a:cubicBezTo>
                  <a:pt x="176" y="634"/>
                  <a:pt x="173" y="628"/>
                  <a:pt x="178" y="626"/>
                </a:cubicBezTo>
                <a:cubicBezTo>
                  <a:pt x="177" y="628"/>
                  <a:pt x="178" y="628"/>
                  <a:pt x="179" y="629"/>
                </a:cubicBezTo>
                <a:cubicBezTo>
                  <a:pt x="175" y="631"/>
                  <a:pt x="178" y="633"/>
                  <a:pt x="178" y="636"/>
                </a:cubicBezTo>
                <a:cubicBezTo>
                  <a:pt x="181" y="636"/>
                  <a:pt x="179" y="633"/>
                  <a:pt x="181" y="632"/>
                </a:cubicBezTo>
                <a:cubicBezTo>
                  <a:pt x="180" y="632"/>
                  <a:pt x="179" y="632"/>
                  <a:pt x="179" y="631"/>
                </a:cubicBezTo>
                <a:cubicBezTo>
                  <a:pt x="181" y="628"/>
                  <a:pt x="186" y="629"/>
                  <a:pt x="191" y="629"/>
                </a:cubicBezTo>
                <a:cubicBezTo>
                  <a:pt x="187" y="627"/>
                  <a:pt x="193" y="626"/>
                  <a:pt x="189" y="624"/>
                </a:cubicBezTo>
                <a:cubicBezTo>
                  <a:pt x="189" y="626"/>
                  <a:pt x="189" y="628"/>
                  <a:pt x="186" y="628"/>
                </a:cubicBezTo>
                <a:cubicBezTo>
                  <a:pt x="188" y="624"/>
                  <a:pt x="183" y="620"/>
                  <a:pt x="189" y="616"/>
                </a:cubicBezTo>
                <a:cubicBezTo>
                  <a:pt x="181" y="609"/>
                  <a:pt x="190" y="600"/>
                  <a:pt x="185" y="595"/>
                </a:cubicBezTo>
                <a:cubicBezTo>
                  <a:pt x="185" y="589"/>
                  <a:pt x="192" y="588"/>
                  <a:pt x="197" y="591"/>
                </a:cubicBezTo>
                <a:cubicBezTo>
                  <a:pt x="196" y="594"/>
                  <a:pt x="199" y="593"/>
                  <a:pt x="197" y="596"/>
                </a:cubicBezTo>
                <a:cubicBezTo>
                  <a:pt x="195" y="595"/>
                  <a:pt x="196" y="598"/>
                  <a:pt x="194" y="598"/>
                </a:cubicBezTo>
                <a:cubicBezTo>
                  <a:pt x="195" y="597"/>
                  <a:pt x="190" y="596"/>
                  <a:pt x="190" y="597"/>
                </a:cubicBezTo>
                <a:cubicBezTo>
                  <a:pt x="191" y="598"/>
                  <a:pt x="191" y="600"/>
                  <a:pt x="193" y="600"/>
                </a:cubicBezTo>
                <a:cubicBezTo>
                  <a:pt x="195" y="598"/>
                  <a:pt x="197" y="600"/>
                  <a:pt x="198" y="598"/>
                </a:cubicBezTo>
                <a:cubicBezTo>
                  <a:pt x="200" y="600"/>
                  <a:pt x="198" y="604"/>
                  <a:pt x="202" y="604"/>
                </a:cubicBezTo>
                <a:cubicBezTo>
                  <a:pt x="202" y="597"/>
                  <a:pt x="198" y="596"/>
                  <a:pt x="203" y="587"/>
                </a:cubicBezTo>
                <a:cubicBezTo>
                  <a:pt x="203" y="589"/>
                  <a:pt x="204" y="590"/>
                  <a:pt x="204" y="591"/>
                </a:cubicBezTo>
                <a:cubicBezTo>
                  <a:pt x="204" y="591"/>
                  <a:pt x="203" y="591"/>
                  <a:pt x="203" y="592"/>
                </a:cubicBezTo>
                <a:cubicBezTo>
                  <a:pt x="207" y="593"/>
                  <a:pt x="205" y="589"/>
                  <a:pt x="208" y="589"/>
                </a:cubicBezTo>
                <a:cubicBezTo>
                  <a:pt x="209" y="589"/>
                  <a:pt x="210" y="590"/>
                  <a:pt x="209" y="591"/>
                </a:cubicBezTo>
                <a:cubicBezTo>
                  <a:pt x="207" y="594"/>
                  <a:pt x="207" y="599"/>
                  <a:pt x="211" y="603"/>
                </a:cubicBezTo>
                <a:cubicBezTo>
                  <a:pt x="205" y="606"/>
                  <a:pt x="214" y="612"/>
                  <a:pt x="210" y="615"/>
                </a:cubicBezTo>
                <a:cubicBezTo>
                  <a:pt x="211" y="616"/>
                  <a:pt x="214" y="616"/>
                  <a:pt x="215" y="617"/>
                </a:cubicBezTo>
                <a:cubicBezTo>
                  <a:pt x="216" y="615"/>
                  <a:pt x="216" y="613"/>
                  <a:pt x="220" y="611"/>
                </a:cubicBezTo>
                <a:cubicBezTo>
                  <a:pt x="220" y="609"/>
                  <a:pt x="217" y="610"/>
                  <a:pt x="218" y="608"/>
                </a:cubicBezTo>
                <a:cubicBezTo>
                  <a:pt x="219" y="608"/>
                  <a:pt x="220" y="608"/>
                  <a:pt x="221" y="607"/>
                </a:cubicBezTo>
                <a:cubicBezTo>
                  <a:pt x="220" y="604"/>
                  <a:pt x="220" y="600"/>
                  <a:pt x="221" y="596"/>
                </a:cubicBezTo>
                <a:cubicBezTo>
                  <a:pt x="220" y="596"/>
                  <a:pt x="218" y="595"/>
                  <a:pt x="217" y="595"/>
                </a:cubicBezTo>
                <a:cubicBezTo>
                  <a:pt x="218" y="594"/>
                  <a:pt x="219" y="594"/>
                  <a:pt x="220" y="595"/>
                </a:cubicBezTo>
                <a:cubicBezTo>
                  <a:pt x="221" y="591"/>
                  <a:pt x="216" y="592"/>
                  <a:pt x="216" y="591"/>
                </a:cubicBezTo>
                <a:cubicBezTo>
                  <a:pt x="216" y="590"/>
                  <a:pt x="220" y="591"/>
                  <a:pt x="220" y="589"/>
                </a:cubicBezTo>
                <a:cubicBezTo>
                  <a:pt x="216" y="589"/>
                  <a:pt x="213" y="587"/>
                  <a:pt x="211" y="584"/>
                </a:cubicBezTo>
                <a:cubicBezTo>
                  <a:pt x="212" y="584"/>
                  <a:pt x="212" y="583"/>
                  <a:pt x="214" y="584"/>
                </a:cubicBezTo>
                <a:cubicBezTo>
                  <a:pt x="211" y="586"/>
                  <a:pt x="217" y="586"/>
                  <a:pt x="220" y="586"/>
                </a:cubicBezTo>
                <a:cubicBezTo>
                  <a:pt x="219" y="584"/>
                  <a:pt x="219" y="585"/>
                  <a:pt x="220" y="583"/>
                </a:cubicBezTo>
                <a:cubicBezTo>
                  <a:pt x="218" y="582"/>
                  <a:pt x="217" y="585"/>
                  <a:pt x="216" y="583"/>
                </a:cubicBezTo>
                <a:cubicBezTo>
                  <a:pt x="217" y="582"/>
                  <a:pt x="222" y="581"/>
                  <a:pt x="219" y="579"/>
                </a:cubicBezTo>
                <a:cubicBezTo>
                  <a:pt x="219" y="580"/>
                  <a:pt x="218" y="581"/>
                  <a:pt x="217" y="580"/>
                </a:cubicBezTo>
                <a:cubicBezTo>
                  <a:pt x="218" y="578"/>
                  <a:pt x="219" y="576"/>
                  <a:pt x="220" y="574"/>
                </a:cubicBezTo>
                <a:cubicBezTo>
                  <a:pt x="218" y="574"/>
                  <a:pt x="218" y="569"/>
                  <a:pt x="219" y="568"/>
                </a:cubicBezTo>
                <a:cubicBezTo>
                  <a:pt x="215" y="568"/>
                  <a:pt x="214" y="565"/>
                  <a:pt x="210" y="566"/>
                </a:cubicBezTo>
                <a:cubicBezTo>
                  <a:pt x="211" y="564"/>
                  <a:pt x="210" y="560"/>
                  <a:pt x="208" y="562"/>
                </a:cubicBezTo>
                <a:cubicBezTo>
                  <a:pt x="208" y="563"/>
                  <a:pt x="206" y="569"/>
                  <a:pt x="212" y="567"/>
                </a:cubicBezTo>
                <a:cubicBezTo>
                  <a:pt x="213" y="569"/>
                  <a:pt x="213" y="571"/>
                  <a:pt x="211" y="572"/>
                </a:cubicBezTo>
                <a:cubicBezTo>
                  <a:pt x="211" y="571"/>
                  <a:pt x="208" y="569"/>
                  <a:pt x="208" y="571"/>
                </a:cubicBezTo>
                <a:cubicBezTo>
                  <a:pt x="209" y="572"/>
                  <a:pt x="212" y="572"/>
                  <a:pt x="211" y="574"/>
                </a:cubicBezTo>
                <a:cubicBezTo>
                  <a:pt x="210" y="576"/>
                  <a:pt x="209" y="574"/>
                  <a:pt x="207" y="575"/>
                </a:cubicBezTo>
                <a:cubicBezTo>
                  <a:pt x="210" y="580"/>
                  <a:pt x="208" y="584"/>
                  <a:pt x="208" y="588"/>
                </a:cubicBezTo>
                <a:cubicBezTo>
                  <a:pt x="206" y="585"/>
                  <a:pt x="202" y="584"/>
                  <a:pt x="200" y="582"/>
                </a:cubicBezTo>
                <a:cubicBezTo>
                  <a:pt x="202" y="583"/>
                  <a:pt x="204" y="581"/>
                  <a:pt x="202" y="581"/>
                </a:cubicBezTo>
                <a:cubicBezTo>
                  <a:pt x="200" y="583"/>
                  <a:pt x="202" y="580"/>
                  <a:pt x="202" y="579"/>
                </a:cubicBezTo>
                <a:cubicBezTo>
                  <a:pt x="199" y="578"/>
                  <a:pt x="199" y="582"/>
                  <a:pt x="198" y="580"/>
                </a:cubicBezTo>
                <a:cubicBezTo>
                  <a:pt x="200" y="577"/>
                  <a:pt x="203" y="577"/>
                  <a:pt x="203" y="577"/>
                </a:cubicBezTo>
                <a:cubicBezTo>
                  <a:pt x="204" y="576"/>
                  <a:pt x="201" y="575"/>
                  <a:pt x="203" y="574"/>
                </a:cubicBezTo>
                <a:cubicBezTo>
                  <a:pt x="201" y="572"/>
                  <a:pt x="199" y="572"/>
                  <a:pt x="201" y="569"/>
                </a:cubicBezTo>
                <a:cubicBezTo>
                  <a:pt x="198" y="569"/>
                  <a:pt x="198" y="570"/>
                  <a:pt x="196" y="570"/>
                </a:cubicBezTo>
                <a:cubicBezTo>
                  <a:pt x="197" y="567"/>
                  <a:pt x="192" y="569"/>
                  <a:pt x="192" y="567"/>
                </a:cubicBezTo>
                <a:cubicBezTo>
                  <a:pt x="196" y="567"/>
                  <a:pt x="199" y="569"/>
                  <a:pt x="203" y="567"/>
                </a:cubicBezTo>
                <a:cubicBezTo>
                  <a:pt x="202" y="566"/>
                  <a:pt x="200" y="566"/>
                  <a:pt x="199" y="565"/>
                </a:cubicBezTo>
                <a:cubicBezTo>
                  <a:pt x="201" y="565"/>
                  <a:pt x="201" y="561"/>
                  <a:pt x="200" y="560"/>
                </a:cubicBezTo>
                <a:cubicBezTo>
                  <a:pt x="199" y="561"/>
                  <a:pt x="199" y="559"/>
                  <a:pt x="197" y="560"/>
                </a:cubicBezTo>
                <a:cubicBezTo>
                  <a:pt x="197" y="555"/>
                  <a:pt x="191" y="556"/>
                  <a:pt x="191" y="551"/>
                </a:cubicBezTo>
                <a:cubicBezTo>
                  <a:pt x="192" y="551"/>
                  <a:pt x="193" y="551"/>
                  <a:pt x="194" y="551"/>
                </a:cubicBezTo>
                <a:cubicBezTo>
                  <a:pt x="192" y="546"/>
                  <a:pt x="192" y="540"/>
                  <a:pt x="189" y="540"/>
                </a:cubicBezTo>
                <a:cubicBezTo>
                  <a:pt x="190" y="539"/>
                  <a:pt x="190" y="538"/>
                  <a:pt x="190" y="538"/>
                </a:cubicBezTo>
                <a:cubicBezTo>
                  <a:pt x="191" y="538"/>
                  <a:pt x="191" y="538"/>
                  <a:pt x="192" y="538"/>
                </a:cubicBezTo>
                <a:cubicBezTo>
                  <a:pt x="193" y="534"/>
                  <a:pt x="189" y="532"/>
                  <a:pt x="192" y="529"/>
                </a:cubicBezTo>
                <a:cubicBezTo>
                  <a:pt x="191" y="529"/>
                  <a:pt x="190" y="529"/>
                  <a:pt x="190" y="528"/>
                </a:cubicBezTo>
                <a:cubicBezTo>
                  <a:pt x="192" y="527"/>
                  <a:pt x="189" y="524"/>
                  <a:pt x="192" y="523"/>
                </a:cubicBezTo>
                <a:cubicBezTo>
                  <a:pt x="189" y="521"/>
                  <a:pt x="190" y="519"/>
                  <a:pt x="190" y="515"/>
                </a:cubicBezTo>
                <a:cubicBezTo>
                  <a:pt x="188" y="514"/>
                  <a:pt x="186" y="517"/>
                  <a:pt x="185" y="515"/>
                </a:cubicBezTo>
                <a:cubicBezTo>
                  <a:pt x="186" y="513"/>
                  <a:pt x="188" y="512"/>
                  <a:pt x="189" y="509"/>
                </a:cubicBezTo>
                <a:cubicBezTo>
                  <a:pt x="187" y="510"/>
                  <a:pt x="186" y="506"/>
                  <a:pt x="185" y="508"/>
                </a:cubicBezTo>
                <a:cubicBezTo>
                  <a:pt x="187" y="510"/>
                  <a:pt x="183" y="510"/>
                  <a:pt x="183" y="508"/>
                </a:cubicBezTo>
                <a:cubicBezTo>
                  <a:pt x="185" y="515"/>
                  <a:pt x="181" y="519"/>
                  <a:pt x="186" y="524"/>
                </a:cubicBezTo>
                <a:cubicBezTo>
                  <a:pt x="185" y="524"/>
                  <a:pt x="185" y="523"/>
                  <a:pt x="184" y="523"/>
                </a:cubicBezTo>
                <a:cubicBezTo>
                  <a:pt x="185" y="526"/>
                  <a:pt x="185" y="530"/>
                  <a:pt x="183" y="531"/>
                </a:cubicBezTo>
                <a:cubicBezTo>
                  <a:pt x="185" y="532"/>
                  <a:pt x="184" y="536"/>
                  <a:pt x="185" y="538"/>
                </a:cubicBezTo>
                <a:cubicBezTo>
                  <a:pt x="181" y="539"/>
                  <a:pt x="186" y="544"/>
                  <a:pt x="186" y="546"/>
                </a:cubicBezTo>
                <a:cubicBezTo>
                  <a:pt x="185" y="546"/>
                  <a:pt x="185" y="545"/>
                  <a:pt x="184" y="545"/>
                </a:cubicBezTo>
                <a:cubicBezTo>
                  <a:pt x="183" y="548"/>
                  <a:pt x="180" y="550"/>
                  <a:pt x="184" y="552"/>
                </a:cubicBezTo>
                <a:cubicBezTo>
                  <a:pt x="182" y="552"/>
                  <a:pt x="181" y="555"/>
                  <a:pt x="180" y="553"/>
                </a:cubicBezTo>
                <a:cubicBezTo>
                  <a:pt x="180" y="553"/>
                  <a:pt x="180" y="552"/>
                  <a:pt x="179" y="552"/>
                </a:cubicBezTo>
                <a:cubicBezTo>
                  <a:pt x="180" y="554"/>
                  <a:pt x="184" y="559"/>
                  <a:pt x="179" y="560"/>
                </a:cubicBezTo>
                <a:cubicBezTo>
                  <a:pt x="180" y="556"/>
                  <a:pt x="179" y="553"/>
                  <a:pt x="177" y="551"/>
                </a:cubicBezTo>
                <a:cubicBezTo>
                  <a:pt x="178" y="551"/>
                  <a:pt x="180" y="551"/>
                  <a:pt x="181" y="551"/>
                </a:cubicBezTo>
                <a:cubicBezTo>
                  <a:pt x="180" y="546"/>
                  <a:pt x="179" y="546"/>
                  <a:pt x="182" y="543"/>
                </a:cubicBezTo>
                <a:cubicBezTo>
                  <a:pt x="179" y="544"/>
                  <a:pt x="179" y="544"/>
                  <a:pt x="177" y="543"/>
                </a:cubicBezTo>
                <a:cubicBezTo>
                  <a:pt x="175" y="546"/>
                  <a:pt x="175" y="548"/>
                  <a:pt x="174" y="551"/>
                </a:cubicBezTo>
                <a:cubicBezTo>
                  <a:pt x="174" y="550"/>
                  <a:pt x="172" y="550"/>
                  <a:pt x="172" y="550"/>
                </a:cubicBezTo>
                <a:cubicBezTo>
                  <a:pt x="174" y="546"/>
                  <a:pt x="171" y="545"/>
                  <a:pt x="174" y="541"/>
                </a:cubicBezTo>
                <a:cubicBezTo>
                  <a:pt x="170" y="542"/>
                  <a:pt x="173" y="536"/>
                  <a:pt x="170" y="536"/>
                </a:cubicBezTo>
                <a:cubicBezTo>
                  <a:pt x="169" y="539"/>
                  <a:pt x="167" y="535"/>
                  <a:pt x="166" y="536"/>
                </a:cubicBezTo>
                <a:cubicBezTo>
                  <a:pt x="160" y="539"/>
                  <a:pt x="169" y="552"/>
                  <a:pt x="163" y="553"/>
                </a:cubicBezTo>
                <a:cubicBezTo>
                  <a:pt x="161" y="547"/>
                  <a:pt x="166" y="544"/>
                  <a:pt x="160" y="540"/>
                </a:cubicBezTo>
                <a:cubicBezTo>
                  <a:pt x="159" y="541"/>
                  <a:pt x="157" y="541"/>
                  <a:pt x="156" y="543"/>
                </a:cubicBezTo>
                <a:cubicBezTo>
                  <a:pt x="157" y="544"/>
                  <a:pt x="159" y="542"/>
                  <a:pt x="160" y="543"/>
                </a:cubicBezTo>
                <a:cubicBezTo>
                  <a:pt x="159" y="548"/>
                  <a:pt x="156" y="550"/>
                  <a:pt x="160" y="554"/>
                </a:cubicBezTo>
                <a:cubicBezTo>
                  <a:pt x="152" y="555"/>
                  <a:pt x="162" y="558"/>
                  <a:pt x="156" y="562"/>
                </a:cubicBezTo>
                <a:cubicBezTo>
                  <a:pt x="161" y="565"/>
                  <a:pt x="155" y="567"/>
                  <a:pt x="160" y="569"/>
                </a:cubicBezTo>
                <a:cubicBezTo>
                  <a:pt x="159" y="571"/>
                  <a:pt x="157" y="572"/>
                  <a:pt x="157" y="573"/>
                </a:cubicBezTo>
                <a:cubicBezTo>
                  <a:pt x="158" y="573"/>
                  <a:pt x="159" y="573"/>
                  <a:pt x="160" y="574"/>
                </a:cubicBezTo>
                <a:cubicBezTo>
                  <a:pt x="158" y="574"/>
                  <a:pt x="159" y="576"/>
                  <a:pt x="158" y="576"/>
                </a:cubicBezTo>
                <a:cubicBezTo>
                  <a:pt x="156" y="575"/>
                  <a:pt x="155" y="576"/>
                  <a:pt x="152" y="575"/>
                </a:cubicBezTo>
                <a:cubicBezTo>
                  <a:pt x="150" y="577"/>
                  <a:pt x="154" y="578"/>
                  <a:pt x="151" y="580"/>
                </a:cubicBezTo>
                <a:cubicBezTo>
                  <a:pt x="149" y="579"/>
                  <a:pt x="147" y="578"/>
                  <a:pt x="148" y="575"/>
                </a:cubicBezTo>
                <a:cubicBezTo>
                  <a:pt x="153" y="575"/>
                  <a:pt x="145" y="571"/>
                  <a:pt x="152" y="571"/>
                </a:cubicBezTo>
                <a:cubicBezTo>
                  <a:pt x="149" y="571"/>
                  <a:pt x="147" y="569"/>
                  <a:pt x="146" y="571"/>
                </a:cubicBezTo>
                <a:cubicBezTo>
                  <a:pt x="146" y="571"/>
                  <a:pt x="147" y="571"/>
                  <a:pt x="148" y="571"/>
                </a:cubicBezTo>
                <a:cubicBezTo>
                  <a:pt x="148" y="574"/>
                  <a:pt x="146" y="576"/>
                  <a:pt x="146" y="577"/>
                </a:cubicBezTo>
                <a:cubicBezTo>
                  <a:pt x="143" y="576"/>
                  <a:pt x="142" y="574"/>
                  <a:pt x="140" y="574"/>
                </a:cubicBezTo>
                <a:cubicBezTo>
                  <a:pt x="146" y="573"/>
                  <a:pt x="139" y="568"/>
                  <a:pt x="144" y="566"/>
                </a:cubicBezTo>
                <a:cubicBezTo>
                  <a:pt x="145" y="567"/>
                  <a:pt x="151" y="567"/>
                  <a:pt x="151" y="565"/>
                </a:cubicBezTo>
                <a:cubicBezTo>
                  <a:pt x="150" y="565"/>
                  <a:pt x="150" y="565"/>
                  <a:pt x="150" y="564"/>
                </a:cubicBezTo>
                <a:cubicBezTo>
                  <a:pt x="148" y="567"/>
                  <a:pt x="142" y="564"/>
                  <a:pt x="138" y="563"/>
                </a:cubicBezTo>
                <a:cubicBezTo>
                  <a:pt x="138" y="559"/>
                  <a:pt x="142" y="563"/>
                  <a:pt x="143" y="562"/>
                </a:cubicBezTo>
                <a:cubicBezTo>
                  <a:pt x="143" y="561"/>
                  <a:pt x="142" y="561"/>
                  <a:pt x="142" y="561"/>
                </a:cubicBezTo>
                <a:cubicBezTo>
                  <a:pt x="143" y="561"/>
                  <a:pt x="143" y="560"/>
                  <a:pt x="142" y="560"/>
                </a:cubicBezTo>
                <a:cubicBezTo>
                  <a:pt x="141" y="561"/>
                  <a:pt x="137" y="562"/>
                  <a:pt x="139" y="559"/>
                </a:cubicBezTo>
                <a:cubicBezTo>
                  <a:pt x="134" y="559"/>
                  <a:pt x="137" y="562"/>
                  <a:pt x="135" y="563"/>
                </a:cubicBezTo>
                <a:cubicBezTo>
                  <a:pt x="134" y="563"/>
                  <a:pt x="134" y="560"/>
                  <a:pt x="133" y="559"/>
                </a:cubicBezTo>
                <a:cubicBezTo>
                  <a:pt x="134" y="558"/>
                  <a:pt x="137" y="558"/>
                  <a:pt x="137" y="556"/>
                </a:cubicBezTo>
                <a:cubicBezTo>
                  <a:pt x="135" y="556"/>
                  <a:pt x="133" y="558"/>
                  <a:pt x="130" y="558"/>
                </a:cubicBezTo>
                <a:cubicBezTo>
                  <a:pt x="132" y="558"/>
                  <a:pt x="131" y="561"/>
                  <a:pt x="130" y="561"/>
                </a:cubicBezTo>
                <a:cubicBezTo>
                  <a:pt x="129" y="558"/>
                  <a:pt x="129" y="561"/>
                  <a:pt x="127" y="561"/>
                </a:cubicBezTo>
                <a:cubicBezTo>
                  <a:pt x="126" y="560"/>
                  <a:pt x="124" y="561"/>
                  <a:pt x="123" y="560"/>
                </a:cubicBezTo>
                <a:cubicBezTo>
                  <a:pt x="124" y="559"/>
                  <a:pt x="124" y="559"/>
                  <a:pt x="125" y="558"/>
                </a:cubicBezTo>
                <a:cubicBezTo>
                  <a:pt x="126" y="558"/>
                  <a:pt x="126" y="559"/>
                  <a:pt x="127" y="560"/>
                </a:cubicBezTo>
                <a:cubicBezTo>
                  <a:pt x="127" y="558"/>
                  <a:pt x="130" y="559"/>
                  <a:pt x="129" y="557"/>
                </a:cubicBezTo>
                <a:cubicBezTo>
                  <a:pt x="126" y="557"/>
                  <a:pt x="126" y="555"/>
                  <a:pt x="124" y="557"/>
                </a:cubicBezTo>
                <a:cubicBezTo>
                  <a:pt x="123" y="556"/>
                  <a:pt x="124" y="554"/>
                  <a:pt x="127" y="554"/>
                </a:cubicBezTo>
                <a:cubicBezTo>
                  <a:pt x="127" y="551"/>
                  <a:pt x="123" y="554"/>
                  <a:pt x="123" y="552"/>
                </a:cubicBezTo>
                <a:cubicBezTo>
                  <a:pt x="129" y="550"/>
                  <a:pt x="129" y="550"/>
                  <a:pt x="123" y="550"/>
                </a:cubicBezTo>
                <a:cubicBezTo>
                  <a:pt x="124" y="549"/>
                  <a:pt x="124" y="549"/>
                  <a:pt x="125" y="549"/>
                </a:cubicBezTo>
                <a:cubicBezTo>
                  <a:pt x="126" y="549"/>
                  <a:pt x="126" y="550"/>
                  <a:pt x="127" y="550"/>
                </a:cubicBezTo>
                <a:cubicBezTo>
                  <a:pt x="127" y="549"/>
                  <a:pt x="128" y="549"/>
                  <a:pt x="129" y="549"/>
                </a:cubicBezTo>
                <a:cubicBezTo>
                  <a:pt x="127" y="547"/>
                  <a:pt x="126" y="544"/>
                  <a:pt x="130" y="543"/>
                </a:cubicBezTo>
                <a:cubicBezTo>
                  <a:pt x="128" y="545"/>
                  <a:pt x="135" y="544"/>
                  <a:pt x="134" y="547"/>
                </a:cubicBezTo>
                <a:cubicBezTo>
                  <a:pt x="138" y="547"/>
                  <a:pt x="141" y="543"/>
                  <a:pt x="139" y="541"/>
                </a:cubicBezTo>
                <a:cubicBezTo>
                  <a:pt x="138" y="545"/>
                  <a:pt x="136" y="541"/>
                  <a:pt x="135" y="540"/>
                </a:cubicBezTo>
                <a:cubicBezTo>
                  <a:pt x="134" y="541"/>
                  <a:pt x="135" y="543"/>
                  <a:pt x="134" y="543"/>
                </a:cubicBezTo>
                <a:cubicBezTo>
                  <a:pt x="132" y="541"/>
                  <a:pt x="127" y="543"/>
                  <a:pt x="128" y="540"/>
                </a:cubicBezTo>
                <a:cubicBezTo>
                  <a:pt x="131" y="540"/>
                  <a:pt x="131" y="542"/>
                  <a:pt x="134" y="541"/>
                </a:cubicBezTo>
                <a:cubicBezTo>
                  <a:pt x="135" y="540"/>
                  <a:pt x="134" y="538"/>
                  <a:pt x="132" y="537"/>
                </a:cubicBezTo>
                <a:cubicBezTo>
                  <a:pt x="136" y="536"/>
                  <a:pt x="133" y="535"/>
                  <a:pt x="135" y="533"/>
                </a:cubicBezTo>
                <a:cubicBezTo>
                  <a:pt x="133" y="532"/>
                  <a:pt x="130" y="532"/>
                  <a:pt x="127" y="531"/>
                </a:cubicBezTo>
                <a:cubicBezTo>
                  <a:pt x="126" y="533"/>
                  <a:pt x="129" y="532"/>
                  <a:pt x="129" y="534"/>
                </a:cubicBezTo>
                <a:cubicBezTo>
                  <a:pt x="127" y="534"/>
                  <a:pt x="127" y="534"/>
                  <a:pt x="126" y="534"/>
                </a:cubicBezTo>
                <a:cubicBezTo>
                  <a:pt x="124" y="530"/>
                  <a:pt x="122" y="526"/>
                  <a:pt x="124" y="523"/>
                </a:cubicBezTo>
                <a:cubicBezTo>
                  <a:pt x="123" y="523"/>
                  <a:pt x="122" y="523"/>
                  <a:pt x="122" y="522"/>
                </a:cubicBezTo>
                <a:cubicBezTo>
                  <a:pt x="123" y="520"/>
                  <a:pt x="123" y="521"/>
                  <a:pt x="122" y="518"/>
                </a:cubicBezTo>
                <a:cubicBezTo>
                  <a:pt x="127" y="519"/>
                  <a:pt x="128" y="519"/>
                  <a:pt x="130" y="521"/>
                </a:cubicBezTo>
                <a:cubicBezTo>
                  <a:pt x="133" y="520"/>
                  <a:pt x="130" y="514"/>
                  <a:pt x="129" y="514"/>
                </a:cubicBezTo>
                <a:cubicBezTo>
                  <a:pt x="130" y="515"/>
                  <a:pt x="129" y="517"/>
                  <a:pt x="128" y="517"/>
                </a:cubicBezTo>
                <a:cubicBezTo>
                  <a:pt x="128" y="514"/>
                  <a:pt x="124" y="516"/>
                  <a:pt x="124" y="517"/>
                </a:cubicBezTo>
                <a:cubicBezTo>
                  <a:pt x="123" y="516"/>
                  <a:pt x="122" y="515"/>
                  <a:pt x="121" y="513"/>
                </a:cubicBezTo>
                <a:cubicBezTo>
                  <a:pt x="122" y="511"/>
                  <a:pt x="122" y="512"/>
                  <a:pt x="124" y="512"/>
                </a:cubicBezTo>
                <a:cubicBezTo>
                  <a:pt x="124" y="509"/>
                  <a:pt x="123" y="511"/>
                  <a:pt x="120" y="511"/>
                </a:cubicBezTo>
                <a:cubicBezTo>
                  <a:pt x="121" y="509"/>
                  <a:pt x="118" y="507"/>
                  <a:pt x="120" y="507"/>
                </a:cubicBezTo>
                <a:cubicBezTo>
                  <a:pt x="122" y="507"/>
                  <a:pt x="124" y="507"/>
                  <a:pt x="126" y="507"/>
                </a:cubicBezTo>
                <a:cubicBezTo>
                  <a:pt x="123" y="504"/>
                  <a:pt x="122" y="504"/>
                  <a:pt x="117" y="500"/>
                </a:cubicBezTo>
                <a:cubicBezTo>
                  <a:pt x="120" y="500"/>
                  <a:pt x="121" y="501"/>
                  <a:pt x="123" y="501"/>
                </a:cubicBezTo>
                <a:cubicBezTo>
                  <a:pt x="123" y="497"/>
                  <a:pt x="118" y="501"/>
                  <a:pt x="118" y="497"/>
                </a:cubicBezTo>
                <a:cubicBezTo>
                  <a:pt x="120" y="497"/>
                  <a:pt x="120" y="498"/>
                  <a:pt x="122" y="498"/>
                </a:cubicBezTo>
                <a:cubicBezTo>
                  <a:pt x="123" y="497"/>
                  <a:pt x="121" y="497"/>
                  <a:pt x="121" y="495"/>
                </a:cubicBezTo>
                <a:cubicBezTo>
                  <a:pt x="125" y="495"/>
                  <a:pt x="128" y="491"/>
                  <a:pt x="132" y="494"/>
                </a:cubicBezTo>
                <a:cubicBezTo>
                  <a:pt x="134" y="494"/>
                  <a:pt x="136" y="493"/>
                  <a:pt x="138" y="492"/>
                </a:cubicBezTo>
                <a:cubicBezTo>
                  <a:pt x="133" y="493"/>
                  <a:pt x="135" y="485"/>
                  <a:pt x="130" y="484"/>
                </a:cubicBezTo>
                <a:cubicBezTo>
                  <a:pt x="130" y="485"/>
                  <a:pt x="128" y="485"/>
                  <a:pt x="129" y="486"/>
                </a:cubicBezTo>
                <a:cubicBezTo>
                  <a:pt x="130" y="486"/>
                  <a:pt x="132" y="486"/>
                  <a:pt x="131" y="488"/>
                </a:cubicBezTo>
                <a:cubicBezTo>
                  <a:pt x="129" y="487"/>
                  <a:pt x="128" y="488"/>
                  <a:pt x="127" y="487"/>
                </a:cubicBezTo>
                <a:cubicBezTo>
                  <a:pt x="128" y="486"/>
                  <a:pt x="126" y="484"/>
                  <a:pt x="129" y="483"/>
                </a:cubicBezTo>
                <a:cubicBezTo>
                  <a:pt x="131" y="483"/>
                  <a:pt x="132" y="484"/>
                  <a:pt x="135" y="484"/>
                </a:cubicBezTo>
                <a:cubicBezTo>
                  <a:pt x="135" y="482"/>
                  <a:pt x="133" y="483"/>
                  <a:pt x="135" y="481"/>
                </a:cubicBezTo>
                <a:cubicBezTo>
                  <a:pt x="132" y="481"/>
                  <a:pt x="128" y="482"/>
                  <a:pt x="127" y="481"/>
                </a:cubicBezTo>
                <a:cubicBezTo>
                  <a:pt x="130" y="481"/>
                  <a:pt x="133" y="479"/>
                  <a:pt x="135" y="477"/>
                </a:cubicBezTo>
                <a:cubicBezTo>
                  <a:pt x="134" y="472"/>
                  <a:pt x="135" y="465"/>
                  <a:pt x="137" y="461"/>
                </a:cubicBezTo>
                <a:cubicBezTo>
                  <a:pt x="134" y="464"/>
                  <a:pt x="142" y="466"/>
                  <a:pt x="139" y="470"/>
                </a:cubicBezTo>
                <a:cubicBezTo>
                  <a:pt x="140" y="468"/>
                  <a:pt x="138" y="466"/>
                  <a:pt x="137" y="468"/>
                </a:cubicBezTo>
                <a:cubicBezTo>
                  <a:pt x="140" y="469"/>
                  <a:pt x="136" y="470"/>
                  <a:pt x="137" y="472"/>
                </a:cubicBezTo>
                <a:cubicBezTo>
                  <a:pt x="138" y="473"/>
                  <a:pt x="142" y="473"/>
                  <a:pt x="144" y="473"/>
                </a:cubicBezTo>
                <a:cubicBezTo>
                  <a:pt x="141" y="470"/>
                  <a:pt x="146" y="465"/>
                  <a:pt x="141" y="462"/>
                </a:cubicBezTo>
                <a:cubicBezTo>
                  <a:pt x="141" y="463"/>
                  <a:pt x="142" y="465"/>
                  <a:pt x="141" y="465"/>
                </a:cubicBezTo>
                <a:cubicBezTo>
                  <a:pt x="138" y="464"/>
                  <a:pt x="141" y="462"/>
                  <a:pt x="139" y="461"/>
                </a:cubicBezTo>
                <a:cubicBezTo>
                  <a:pt x="141" y="461"/>
                  <a:pt x="146" y="459"/>
                  <a:pt x="146" y="462"/>
                </a:cubicBezTo>
                <a:cubicBezTo>
                  <a:pt x="142" y="464"/>
                  <a:pt x="146" y="470"/>
                  <a:pt x="148" y="470"/>
                </a:cubicBezTo>
                <a:cubicBezTo>
                  <a:pt x="148" y="472"/>
                  <a:pt x="145" y="471"/>
                  <a:pt x="145" y="473"/>
                </a:cubicBezTo>
                <a:cubicBezTo>
                  <a:pt x="148" y="474"/>
                  <a:pt x="146" y="477"/>
                  <a:pt x="146" y="479"/>
                </a:cubicBezTo>
                <a:cubicBezTo>
                  <a:pt x="148" y="480"/>
                  <a:pt x="150" y="476"/>
                  <a:pt x="152" y="478"/>
                </a:cubicBezTo>
                <a:cubicBezTo>
                  <a:pt x="151" y="478"/>
                  <a:pt x="150" y="478"/>
                  <a:pt x="150" y="479"/>
                </a:cubicBezTo>
                <a:cubicBezTo>
                  <a:pt x="150" y="480"/>
                  <a:pt x="152" y="480"/>
                  <a:pt x="152" y="481"/>
                </a:cubicBezTo>
                <a:cubicBezTo>
                  <a:pt x="151" y="481"/>
                  <a:pt x="151" y="481"/>
                  <a:pt x="150" y="481"/>
                </a:cubicBezTo>
                <a:cubicBezTo>
                  <a:pt x="149" y="480"/>
                  <a:pt x="147" y="480"/>
                  <a:pt x="145" y="481"/>
                </a:cubicBezTo>
                <a:cubicBezTo>
                  <a:pt x="144" y="479"/>
                  <a:pt x="145" y="478"/>
                  <a:pt x="144" y="476"/>
                </a:cubicBezTo>
                <a:cubicBezTo>
                  <a:pt x="143" y="477"/>
                  <a:pt x="139" y="476"/>
                  <a:pt x="140" y="478"/>
                </a:cubicBezTo>
                <a:cubicBezTo>
                  <a:pt x="139" y="480"/>
                  <a:pt x="144" y="478"/>
                  <a:pt x="143" y="479"/>
                </a:cubicBezTo>
                <a:cubicBezTo>
                  <a:pt x="142" y="481"/>
                  <a:pt x="143" y="483"/>
                  <a:pt x="139" y="483"/>
                </a:cubicBezTo>
                <a:cubicBezTo>
                  <a:pt x="139" y="485"/>
                  <a:pt x="142" y="484"/>
                  <a:pt x="141" y="487"/>
                </a:cubicBezTo>
                <a:cubicBezTo>
                  <a:pt x="139" y="487"/>
                  <a:pt x="138" y="488"/>
                  <a:pt x="136" y="488"/>
                </a:cubicBezTo>
                <a:cubicBezTo>
                  <a:pt x="137" y="487"/>
                  <a:pt x="135" y="487"/>
                  <a:pt x="135" y="488"/>
                </a:cubicBezTo>
                <a:cubicBezTo>
                  <a:pt x="138" y="490"/>
                  <a:pt x="140" y="490"/>
                  <a:pt x="143" y="491"/>
                </a:cubicBezTo>
                <a:cubicBezTo>
                  <a:pt x="144" y="488"/>
                  <a:pt x="139" y="491"/>
                  <a:pt x="141" y="488"/>
                </a:cubicBezTo>
                <a:cubicBezTo>
                  <a:pt x="142" y="490"/>
                  <a:pt x="143" y="488"/>
                  <a:pt x="145" y="488"/>
                </a:cubicBezTo>
                <a:cubicBezTo>
                  <a:pt x="150" y="492"/>
                  <a:pt x="137" y="496"/>
                  <a:pt x="144" y="500"/>
                </a:cubicBezTo>
                <a:cubicBezTo>
                  <a:pt x="145" y="498"/>
                  <a:pt x="141" y="498"/>
                  <a:pt x="143" y="497"/>
                </a:cubicBezTo>
                <a:cubicBezTo>
                  <a:pt x="144" y="497"/>
                  <a:pt x="144" y="497"/>
                  <a:pt x="145" y="497"/>
                </a:cubicBezTo>
                <a:cubicBezTo>
                  <a:pt x="144" y="500"/>
                  <a:pt x="152" y="498"/>
                  <a:pt x="149" y="500"/>
                </a:cubicBezTo>
                <a:cubicBezTo>
                  <a:pt x="151" y="501"/>
                  <a:pt x="153" y="498"/>
                  <a:pt x="154" y="500"/>
                </a:cubicBezTo>
                <a:cubicBezTo>
                  <a:pt x="151" y="499"/>
                  <a:pt x="154" y="502"/>
                  <a:pt x="152" y="502"/>
                </a:cubicBezTo>
                <a:cubicBezTo>
                  <a:pt x="151" y="500"/>
                  <a:pt x="149" y="503"/>
                  <a:pt x="147" y="502"/>
                </a:cubicBezTo>
                <a:cubicBezTo>
                  <a:pt x="148" y="501"/>
                  <a:pt x="149" y="499"/>
                  <a:pt x="145" y="499"/>
                </a:cubicBezTo>
                <a:cubicBezTo>
                  <a:pt x="147" y="502"/>
                  <a:pt x="143" y="501"/>
                  <a:pt x="144" y="506"/>
                </a:cubicBezTo>
                <a:cubicBezTo>
                  <a:pt x="145" y="506"/>
                  <a:pt x="147" y="506"/>
                  <a:pt x="148" y="506"/>
                </a:cubicBezTo>
                <a:cubicBezTo>
                  <a:pt x="149" y="505"/>
                  <a:pt x="150" y="504"/>
                  <a:pt x="150" y="503"/>
                </a:cubicBezTo>
                <a:cubicBezTo>
                  <a:pt x="153" y="503"/>
                  <a:pt x="158" y="504"/>
                  <a:pt x="160" y="505"/>
                </a:cubicBezTo>
                <a:cubicBezTo>
                  <a:pt x="158" y="507"/>
                  <a:pt x="162" y="506"/>
                  <a:pt x="161" y="508"/>
                </a:cubicBezTo>
                <a:cubicBezTo>
                  <a:pt x="161" y="512"/>
                  <a:pt x="157" y="509"/>
                  <a:pt x="155" y="510"/>
                </a:cubicBezTo>
                <a:cubicBezTo>
                  <a:pt x="158" y="511"/>
                  <a:pt x="153" y="511"/>
                  <a:pt x="154" y="513"/>
                </a:cubicBezTo>
                <a:cubicBezTo>
                  <a:pt x="156" y="513"/>
                  <a:pt x="159" y="512"/>
                  <a:pt x="158" y="514"/>
                </a:cubicBezTo>
                <a:cubicBezTo>
                  <a:pt x="157" y="514"/>
                  <a:pt x="157" y="513"/>
                  <a:pt x="155" y="514"/>
                </a:cubicBezTo>
                <a:cubicBezTo>
                  <a:pt x="155" y="514"/>
                  <a:pt x="155" y="515"/>
                  <a:pt x="155" y="516"/>
                </a:cubicBezTo>
                <a:cubicBezTo>
                  <a:pt x="159" y="517"/>
                  <a:pt x="160" y="515"/>
                  <a:pt x="161" y="514"/>
                </a:cubicBezTo>
                <a:cubicBezTo>
                  <a:pt x="159" y="515"/>
                  <a:pt x="159" y="511"/>
                  <a:pt x="160" y="512"/>
                </a:cubicBezTo>
                <a:cubicBezTo>
                  <a:pt x="161" y="512"/>
                  <a:pt x="162" y="512"/>
                  <a:pt x="162" y="513"/>
                </a:cubicBezTo>
                <a:cubicBezTo>
                  <a:pt x="162" y="514"/>
                  <a:pt x="162" y="516"/>
                  <a:pt x="160" y="516"/>
                </a:cubicBezTo>
                <a:cubicBezTo>
                  <a:pt x="156" y="516"/>
                  <a:pt x="156" y="520"/>
                  <a:pt x="154" y="519"/>
                </a:cubicBezTo>
                <a:cubicBezTo>
                  <a:pt x="153" y="522"/>
                  <a:pt x="156" y="519"/>
                  <a:pt x="157" y="521"/>
                </a:cubicBezTo>
                <a:cubicBezTo>
                  <a:pt x="156" y="524"/>
                  <a:pt x="156" y="525"/>
                  <a:pt x="159" y="526"/>
                </a:cubicBezTo>
                <a:cubicBezTo>
                  <a:pt x="161" y="529"/>
                  <a:pt x="158" y="530"/>
                  <a:pt x="156" y="527"/>
                </a:cubicBezTo>
                <a:cubicBezTo>
                  <a:pt x="156" y="531"/>
                  <a:pt x="159" y="534"/>
                  <a:pt x="156" y="537"/>
                </a:cubicBezTo>
                <a:cubicBezTo>
                  <a:pt x="158" y="537"/>
                  <a:pt x="159" y="534"/>
                  <a:pt x="160" y="536"/>
                </a:cubicBezTo>
                <a:cubicBezTo>
                  <a:pt x="159" y="538"/>
                  <a:pt x="158" y="538"/>
                  <a:pt x="161" y="539"/>
                </a:cubicBezTo>
                <a:cubicBezTo>
                  <a:pt x="162" y="537"/>
                  <a:pt x="163" y="536"/>
                  <a:pt x="162" y="534"/>
                </a:cubicBezTo>
                <a:cubicBezTo>
                  <a:pt x="166" y="534"/>
                  <a:pt x="163" y="530"/>
                  <a:pt x="167" y="532"/>
                </a:cubicBezTo>
                <a:cubicBezTo>
                  <a:pt x="169" y="529"/>
                  <a:pt x="163" y="532"/>
                  <a:pt x="165" y="529"/>
                </a:cubicBezTo>
                <a:cubicBezTo>
                  <a:pt x="167" y="529"/>
                  <a:pt x="169" y="528"/>
                  <a:pt x="171" y="528"/>
                </a:cubicBezTo>
                <a:cubicBezTo>
                  <a:pt x="171" y="526"/>
                  <a:pt x="171" y="524"/>
                  <a:pt x="172" y="523"/>
                </a:cubicBezTo>
                <a:cubicBezTo>
                  <a:pt x="172" y="525"/>
                  <a:pt x="173" y="525"/>
                  <a:pt x="175" y="525"/>
                </a:cubicBezTo>
                <a:cubicBezTo>
                  <a:pt x="174" y="522"/>
                  <a:pt x="178" y="524"/>
                  <a:pt x="180" y="523"/>
                </a:cubicBezTo>
                <a:cubicBezTo>
                  <a:pt x="176" y="523"/>
                  <a:pt x="181" y="519"/>
                  <a:pt x="176" y="517"/>
                </a:cubicBezTo>
                <a:cubicBezTo>
                  <a:pt x="176" y="518"/>
                  <a:pt x="176" y="519"/>
                  <a:pt x="175" y="519"/>
                </a:cubicBezTo>
                <a:cubicBezTo>
                  <a:pt x="175" y="516"/>
                  <a:pt x="173" y="520"/>
                  <a:pt x="171" y="519"/>
                </a:cubicBezTo>
                <a:cubicBezTo>
                  <a:pt x="172" y="518"/>
                  <a:pt x="171" y="517"/>
                  <a:pt x="169" y="517"/>
                </a:cubicBezTo>
                <a:cubicBezTo>
                  <a:pt x="167" y="519"/>
                  <a:pt x="172" y="520"/>
                  <a:pt x="169" y="522"/>
                </a:cubicBezTo>
                <a:cubicBezTo>
                  <a:pt x="169" y="521"/>
                  <a:pt x="168" y="521"/>
                  <a:pt x="167" y="521"/>
                </a:cubicBezTo>
                <a:cubicBezTo>
                  <a:pt x="169" y="520"/>
                  <a:pt x="167" y="518"/>
                  <a:pt x="166" y="517"/>
                </a:cubicBezTo>
                <a:cubicBezTo>
                  <a:pt x="168" y="516"/>
                  <a:pt x="172" y="518"/>
                  <a:pt x="172" y="515"/>
                </a:cubicBezTo>
                <a:cubicBezTo>
                  <a:pt x="168" y="516"/>
                  <a:pt x="166" y="514"/>
                  <a:pt x="165" y="517"/>
                </a:cubicBezTo>
                <a:cubicBezTo>
                  <a:pt x="164" y="511"/>
                  <a:pt x="165" y="516"/>
                  <a:pt x="166" y="512"/>
                </a:cubicBezTo>
                <a:cubicBezTo>
                  <a:pt x="162" y="511"/>
                  <a:pt x="162" y="505"/>
                  <a:pt x="163" y="504"/>
                </a:cubicBezTo>
                <a:cubicBezTo>
                  <a:pt x="165" y="506"/>
                  <a:pt x="168" y="502"/>
                  <a:pt x="173" y="502"/>
                </a:cubicBezTo>
                <a:cubicBezTo>
                  <a:pt x="172" y="506"/>
                  <a:pt x="180" y="502"/>
                  <a:pt x="177" y="505"/>
                </a:cubicBezTo>
                <a:cubicBezTo>
                  <a:pt x="185" y="503"/>
                  <a:pt x="179" y="498"/>
                  <a:pt x="179" y="494"/>
                </a:cubicBezTo>
                <a:cubicBezTo>
                  <a:pt x="176" y="493"/>
                  <a:pt x="176" y="495"/>
                  <a:pt x="174" y="495"/>
                </a:cubicBezTo>
                <a:cubicBezTo>
                  <a:pt x="175" y="492"/>
                  <a:pt x="172" y="495"/>
                  <a:pt x="172" y="494"/>
                </a:cubicBezTo>
                <a:cubicBezTo>
                  <a:pt x="174" y="494"/>
                  <a:pt x="173" y="492"/>
                  <a:pt x="174" y="492"/>
                </a:cubicBezTo>
                <a:cubicBezTo>
                  <a:pt x="185" y="490"/>
                  <a:pt x="181" y="498"/>
                  <a:pt x="184" y="501"/>
                </a:cubicBezTo>
                <a:cubicBezTo>
                  <a:pt x="184" y="497"/>
                  <a:pt x="187" y="497"/>
                  <a:pt x="187" y="495"/>
                </a:cubicBezTo>
                <a:cubicBezTo>
                  <a:pt x="189" y="496"/>
                  <a:pt x="188" y="498"/>
                  <a:pt x="191" y="499"/>
                </a:cubicBezTo>
                <a:cubicBezTo>
                  <a:pt x="189" y="495"/>
                  <a:pt x="192" y="497"/>
                  <a:pt x="195" y="495"/>
                </a:cubicBezTo>
                <a:cubicBezTo>
                  <a:pt x="196" y="493"/>
                  <a:pt x="192" y="494"/>
                  <a:pt x="192" y="492"/>
                </a:cubicBezTo>
                <a:cubicBezTo>
                  <a:pt x="197" y="492"/>
                  <a:pt x="195" y="493"/>
                  <a:pt x="197" y="494"/>
                </a:cubicBezTo>
                <a:cubicBezTo>
                  <a:pt x="199" y="494"/>
                  <a:pt x="196" y="493"/>
                  <a:pt x="197" y="491"/>
                </a:cubicBezTo>
                <a:cubicBezTo>
                  <a:pt x="196" y="491"/>
                  <a:pt x="195" y="492"/>
                  <a:pt x="195" y="491"/>
                </a:cubicBezTo>
                <a:cubicBezTo>
                  <a:pt x="199" y="487"/>
                  <a:pt x="193" y="482"/>
                  <a:pt x="197" y="477"/>
                </a:cubicBezTo>
                <a:cubicBezTo>
                  <a:pt x="199" y="479"/>
                  <a:pt x="202" y="477"/>
                  <a:pt x="203" y="479"/>
                </a:cubicBezTo>
                <a:cubicBezTo>
                  <a:pt x="202" y="480"/>
                  <a:pt x="196" y="486"/>
                  <a:pt x="202" y="486"/>
                </a:cubicBezTo>
                <a:cubicBezTo>
                  <a:pt x="201" y="485"/>
                  <a:pt x="201" y="484"/>
                  <a:pt x="203" y="483"/>
                </a:cubicBezTo>
                <a:cubicBezTo>
                  <a:pt x="201" y="486"/>
                  <a:pt x="207" y="483"/>
                  <a:pt x="207" y="485"/>
                </a:cubicBezTo>
                <a:cubicBezTo>
                  <a:pt x="206" y="485"/>
                  <a:pt x="205" y="485"/>
                  <a:pt x="205" y="486"/>
                </a:cubicBezTo>
                <a:cubicBezTo>
                  <a:pt x="208" y="487"/>
                  <a:pt x="210" y="487"/>
                  <a:pt x="211" y="487"/>
                </a:cubicBezTo>
                <a:cubicBezTo>
                  <a:pt x="209" y="485"/>
                  <a:pt x="219" y="486"/>
                  <a:pt x="219" y="486"/>
                </a:cubicBezTo>
                <a:cubicBezTo>
                  <a:pt x="217" y="487"/>
                  <a:pt x="218" y="490"/>
                  <a:pt x="220" y="491"/>
                </a:cubicBezTo>
                <a:cubicBezTo>
                  <a:pt x="222" y="485"/>
                  <a:pt x="220" y="484"/>
                  <a:pt x="218" y="479"/>
                </a:cubicBezTo>
                <a:cubicBezTo>
                  <a:pt x="220" y="479"/>
                  <a:pt x="221" y="479"/>
                  <a:pt x="222" y="479"/>
                </a:cubicBezTo>
                <a:cubicBezTo>
                  <a:pt x="221" y="478"/>
                  <a:pt x="218" y="476"/>
                  <a:pt x="221" y="474"/>
                </a:cubicBezTo>
                <a:cubicBezTo>
                  <a:pt x="220" y="474"/>
                  <a:pt x="219" y="473"/>
                  <a:pt x="218" y="473"/>
                </a:cubicBezTo>
                <a:cubicBezTo>
                  <a:pt x="223" y="470"/>
                  <a:pt x="215" y="460"/>
                  <a:pt x="222" y="462"/>
                </a:cubicBezTo>
                <a:cubicBezTo>
                  <a:pt x="222" y="461"/>
                  <a:pt x="222" y="460"/>
                  <a:pt x="222" y="459"/>
                </a:cubicBezTo>
                <a:cubicBezTo>
                  <a:pt x="221" y="459"/>
                  <a:pt x="219" y="461"/>
                  <a:pt x="218" y="459"/>
                </a:cubicBezTo>
                <a:cubicBezTo>
                  <a:pt x="218" y="457"/>
                  <a:pt x="222" y="457"/>
                  <a:pt x="221" y="453"/>
                </a:cubicBezTo>
                <a:cubicBezTo>
                  <a:pt x="215" y="454"/>
                  <a:pt x="219" y="449"/>
                  <a:pt x="221" y="449"/>
                </a:cubicBezTo>
                <a:cubicBezTo>
                  <a:pt x="219" y="448"/>
                  <a:pt x="218" y="447"/>
                  <a:pt x="217" y="446"/>
                </a:cubicBezTo>
                <a:cubicBezTo>
                  <a:pt x="220" y="444"/>
                  <a:pt x="218" y="443"/>
                  <a:pt x="221" y="439"/>
                </a:cubicBezTo>
                <a:cubicBezTo>
                  <a:pt x="217" y="438"/>
                  <a:pt x="219" y="441"/>
                  <a:pt x="217" y="442"/>
                </a:cubicBezTo>
                <a:cubicBezTo>
                  <a:pt x="216" y="441"/>
                  <a:pt x="217" y="437"/>
                  <a:pt x="217" y="437"/>
                </a:cubicBezTo>
                <a:cubicBezTo>
                  <a:pt x="219" y="437"/>
                  <a:pt x="218" y="438"/>
                  <a:pt x="219" y="438"/>
                </a:cubicBezTo>
                <a:cubicBezTo>
                  <a:pt x="219" y="436"/>
                  <a:pt x="221" y="440"/>
                  <a:pt x="222" y="438"/>
                </a:cubicBezTo>
                <a:cubicBezTo>
                  <a:pt x="219" y="438"/>
                  <a:pt x="217" y="435"/>
                  <a:pt x="219" y="434"/>
                </a:cubicBezTo>
                <a:cubicBezTo>
                  <a:pt x="220" y="434"/>
                  <a:pt x="219" y="436"/>
                  <a:pt x="221" y="436"/>
                </a:cubicBezTo>
                <a:cubicBezTo>
                  <a:pt x="221" y="433"/>
                  <a:pt x="218" y="433"/>
                  <a:pt x="220" y="430"/>
                </a:cubicBezTo>
                <a:cubicBezTo>
                  <a:pt x="218" y="428"/>
                  <a:pt x="215" y="431"/>
                  <a:pt x="215" y="429"/>
                </a:cubicBezTo>
                <a:cubicBezTo>
                  <a:pt x="217" y="428"/>
                  <a:pt x="214" y="424"/>
                  <a:pt x="216" y="423"/>
                </a:cubicBezTo>
                <a:cubicBezTo>
                  <a:pt x="217" y="425"/>
                  <a:pt x="218" y="425"/>
                  <a:pt x="216" y="427"/>
                </a:cubicBezTo>
                <a:cubicBezTo>
                  <a:pt x="218" y="428"/>
                  <a:pt x="219" y="429"/>
                  <a:pt x="220" y="429"/>
                </a:cubicBezTo>
                <a:cubicBezTo>
                  <a:pt x="220" y="428"/>
                  <a:pt x="223" y="429"/>
                  <a:pt x="223" y="427"/>
                </a:cubicBezTo>
                <a:cubicBezTo>
                  <a:pt x="217" y="427"/>
                  <a:pt x="220" y="423"/>
                  <a:pt x="219" y="421"/>
                </a:cubicBezTo>
                <a:cubicBezTo>
                  <a:pt x="219" y="422"/>
                  <a:pt x="219" y="422"/>
                  <a:pt x="218" y="422"/>
                </a:cubicBezTo>
                <a:cubicBezTo>
                  <a:pt x="218" y="421"/>
                  <a:pt x="216" y="418"/>
                  <a:pt x="217" y="418"/>
                </a:cubicBezTo>
                <a:cubicBezTo>
                  <a:pt x="219" y="419"/>
                  <a:pt x="220" y="421"/>
                  <a:pt x="221" y="418"/>
                </a:cubicBezTo>
                <a:cubicBezTo>
                  <a:pt x="217" y="418"/>
                  <a:pt x="221" y="415"/>
                  <a:pt x="222" y="415"/>
                </a:cubicBezTo>
                <a:cubicBezTo>
                  <a:pt x="219" y="414"/>
                  <a:pt x="218" y="414"/>
                  <a:pt x="218" y="411"/>
                </a:cubicBezTo>
                <a:cubicBezTo>
                  <a:pt x="222" y="412"/>
                  <a:pt x="221" y="411"/>
                  <a:pt x="222" y="410"/>
                </a:cubicBezTo>
                <a:cubicBezTo>
                  <a:pt x="223" y="410"/>
                  <a:pt x="223" y="411"/>
                  <a:pt x="223" y="411"/>
                </a:cubicBezTo>
                <a:cubicBezTo>
                  <a:pt x="222" y="412"/>
                  <a:pt x="220" y="412"/>
                  <a:pt x="220" y="413"/>
                </a:cubicBezTo>
                <a:cubicBezTo>
                  <a:pt x="224" y="412"/>
                  <a:pt x="226" y="410"/>
                  <a:pt x="226" y="406"/>
                </a:cubicBezTo>
                <a:cubicBezTo>
                  <a:pt x="225" y="405"/>
                  <a:pt x="223" y="407"/>
                  <a:pt x="222" y="405"/>
                </a:cubicBezTo>
                <a:cubicBezTo>
                  <a:pt x="226" y="404"/>
                  <a:pt x="226" y="400"/>
                  <a:pt x="222" y="401"/>
                </a:cubicBezTo>
                <a:cubicBezTo>
                  <a:pt x="222" y="399"/>
                  <a:pt x="226" y="399"/>
                  <a:pt x="225" y="396"/>
                </a:cubicBezTo>
                <a:cubicBezTo>
                  <a:pt x="222" y="396"/>
                  <a:pt x="223" y="398"/>
                  <a:pt x="222" y="398"/>
                </a:cubicBezTo>
                <a:cubicBezTo>
                  <a:pt x="222" y="395"/>
                  <a:pt x="222" y="393"/>
                  <a:pt x="220" y="392"/>
                </a:cubicBezTo>
                <a:cubicBezTo>
                  <a:pt x="220" y="390"/>
                  <a:pt x="220" y="388"/>
                  <a:pt x="222" y="389"/>
                </a:cubicBezTo>
                <a:cubicBezTo>
                  <a:pt x="222" y="389"/>
                  <a:pt x="221" y="390"/>
                  <a:pt x="222" y="391"/>
                </a:cubicBezTo>
                <a:cubicBezTo>
                  <a:pt x="225" y="389"/>
                  <a:pt x="224" y="387"/>
                  <a:pt x="223" y="385"/>
                </a:cubicBezTo>
                <a:cubicBezTo>
                  <a:pt x="226" y="385"/>
                  <a:pt x="225" y="383"/>
                  <a:pt x="225" y="382"/>
                </a:cubicBezTo>
                <a:cubicBezTo>
                  <a:pt x="227" y="384"/>
                  <a:pt x="227" y="382"/>
                  <a:pt x="230" y="382"/>
                </a:cubicBezTo>
                <a:cubicBezTo>
                  <a:pt x="230" y="381"/>
                  <a:pt x="230" y="380"/>
                  <a:pt x="228" y="380"/>
                </a:cubicBezTo>
                <a:cubicBezTo>
                  <a:pt x="229" y="382"/>
                  <a:pt x="224" y="380"/>
                  <a:pt x="224" y="378"/>
                </a:cubicBezTo>
                <a:cubicBezTo>
                  <a:pt x="226" y="377"/>
                  <a:pt x="226" y="378"/>
                  <a:pt x="228" y="378"/>
                </a:cubicBezTo>
                <a:cubicBezTo>
                  <a:pt x="229" y="376"/>
                  <a:pt x="226" y="376"/>
                  <a:pt x="226" y="375"/>
                </a:cubicBezTo>
                <a:cubicBezTo>
                  <a:pt x="228" y="375"/>
                  <a:pt x="226" y="373"/>
                  <a:pt x="226" y="372"/>
                </a:cubicBezTo>
                <a:cubicBezTo>
                  <a:pt x="227" y="373"/>
                  <a:pt x="227" y="374"/>
                  <a:pt x="228" y="374"/>
                </a:cubicBezTo>
                <a:cubicBezTo>
                  <a:pt x="228" y="371"/>
                  <a:pt x="230" y="371"/>
                  <a:pt x="229" y="369"/>
                </a:cubicBezTo>
                <a:cubicBezTo>
                  <a:pt x="228" y="369"/>
                  <a:pt x="227" y="370"/>
                  <a:pt x="227" y="369"/>
                </a:cubicBezTo>
                <a:cubicBezTo>
                  <a:pt x="227" y="367"/>
                  <a:pt x="227" y="367"/>
                  <a:pt x="229" y="365"/>
                </a:cubicBezTo>
                <a:cubicBezTo>
                  <a:pt x="227" y="364"/>
                  <a:pt x="223" y="368"/>
                  <a:pt x="222" y="367"/>
                </a:cubicBezTo>
                <a:cubicBezTo>
                  <a:pt x="222" y="365"/>
                  <a:pt x="226" y="364"/>
                  <a:pt x="223" y="361"/>
                </a:cubicBezTo>
                <a:cubicBezTo>
                  <a:pt x="224" y="361"/>
                  <a:pt x="226" y="361"/>
                  <a:pt x="227" y="361"/>
                </a:cubicBezTo>
                <a:cubicBezTo>
                  <a:pt x="226" y="359"/>
                  <a:pt x="227" y="356"/>
                  <a:pt x="230" y="358"/>
                </a:cubicBezTo>
                <a:cubicBezTo>
                  <a:pt x="228" y="352"/>
                  <a:pt x="228" y="346"/>
                  <a:pt x="232" y="341"/>
                </a:cubicBezTo>
                <a:cubicBezTo>
                  <a:pt x="230" y="341"/>
                  <a:pt x="229" y="341"/>
                  <a:pt x="228" y="341"/>
                </a:cubicBezTo>
                <a:cubicBezTo>
                  <a:pt x="228" y="340"/>
                  <a:pt x="226" y="339"/>
                  <a:pt x="228" y="339"/>
                </a:cubicBezTo>
                <a:cubicBezTo>
                  <a:pt x="229" y="341"/>
                  <a:pt x="233" y="341"/>
                  <a:pt x="233" y="337"/>
                </a:cubicBezTo>
                <a:cubicBezTo>
                  <a:pt x="232" y="336"/>
                  <a:pt x="230" y="339"/>
                  <a:pt x="229" y="337"/>
                </a:cubicBezTo>
                <a:cubicBezTo>
                  <a:pt x="234" y="332"/>
                  <a:pt x="229" y="326"/>
                  <a:pt x="232" y="319"/>
                </a:cubicBezTo>
                <a:cubicBezTo>
                  <a:pt x="230" y="319"/>
                  <a:pt x="229" y="321"/>
                  <a:pt x="228" y="319"/>
                </a:cubicBezTo>
                <a:cubicBezTo>
                  <a:pt x="230" y="318"/>
                  <a:pt x="232" y="317"/>
                  <a:pt x="232" y="314"/>
                </a:cubicBezTo>
                <a:cubicBezTo>
                  <a:pt x="230" y="314"/>
                  <a:pt x="228" y="314"/>
                  <a:pt x="228" y="313"/>
                </a:cubicBezTo>
                <a:cubicBezTo>
                  <a:pt x="227" y="311"/>
                  <a:pt x="228" y="311"/>
                  <a:pt x="230" y="311"/>
                </a:cubicBezTo>
                <a:cubicBezTo>
                  <a:pt x="230" y="312"/>
                  <a:pt x="231" y="313"/>
                  <a:pt x="232" y="313"/>
                </a:cubicBezTo>
                <a:cubicBezTo>
                  <a:pt x="232" y="312"/>
                  <a:pt x="233" y="312"/>
                  <a:pt x="234" y="312"/>
                </a:cubicBezTo>
                <a:cubicBezTo>
                  <a:pt x="233" y="310"/>
                  <a:pt x="232" y="307"/>
                  <a:pt x="236" y="308"/>
                </a:cubicBezTo>
                <a:cubicBezTo>
                  <a:pt x="237" y="304"/>
                  <a:pt x="235" y="306"/>
                  <a:pt x="234" y="305"/>
                </a:cubicBezTo>
                <a:cubicBezTo>
                  <a:pt x="238" y="303"/>
                  <a:pt x="236" y="300"/>
                  <a:pt x="234" y="296"/>
                </a:cubicBezTo>
                <a:cubicBezTo>
                  <a:pt x="233" y="296"/>
                  <a:pt x="231" y="296"/>
                  <a:pt x="231" y="295"/>
                </a:cubicBezTo>
                <a:cubicBezTo>
                  <a:pt x="234" y="295"/>
                  <a:pt x="230" y="294"/>
                  <a:pt x="231" y="292"/>
                </a:cubicBezTo>
                <a:cubicBezTo>
                  <a:pt x="235" y="291"/>
                  <a:pt x="234" y="293"/>
                  <a:pt x="234" y="295"/>
                </a:cubicBezTo>
                <a:cubicBezTo>
                  <a:pt x="238" y="294"/>
                  <a:pt x="234" y="291"/>
                  <a:pt x="233" y="289"/>
                </a:cubicBezTo>
                <a:cubicBezTo>
                  <a:pt x="233" y="285"/>
                  <a:pt x="238" y="281"/>
                  <a:pt x="234" y="277"/>
                </a:cubicBezTo>
                <a:cubicBezTo>
                  <a:pt x="234" y="277"/>
                  <a:pt x="232" y="279"/>
                  <a:pt x="232" y="277"/>
                </a:cubicBezTo>
                <a:cubicBezTo>
                  <a:pt x="235" y="275"/>
                  <a:pt x="237" y="270"/>
                  <a:pt x="234" y="267"/>
                </a:cubicBezTo>
                <a:cubicBezTo>
                  <a:pt x="237" y="264"/>
                  <a:pt x="236" y="261"/>
                  <a:pt x="234" y="257"/>
                </a:cubicBezTo>
                <a:cubicBezTo>
                  <a:pt x="235" y="257"/>
                  <a:pt x="236" y="257"/>
                  <a:pt x="237" y="257"/>
                </a:cubicBezTo>
                <a:cubicBezTo>
                  <a:pt x="237" y="255"/>
                  <a:pt x="236" y="254"/>
                  <a:pt x="234" y="251"/>
                </a:cubicBezTo>
                <a:cubicBezTo>
                  <a:pt x="237" y="249"/>
                  <a:pt x="236" y="247"/>
                  <a:pt x="235" y="245"/>
                </a:cubicBezTo>
                <a:cubicBezTo>
                  <a:pt x="236" y="245"/>
                  <a:pt x="238" y="245"/>
                  <a:pt x="239" y="245"/>
                </a:cubicBezTo>
                <a:cubicBezTo>
                  <a:pt x="239" y="238"/>
                  <a:pt x="237" y="232"/>
                  <a:pt x="238" y="226"/>
                </a:cubicBezTo>
                <a:cubicBezTo>
                  <a:pt x="238" y="223"/>
                  <a:pt x="242" y="220"/>
                  <a:pt x="242" y="218"/>
                </a:cubicBezTo>
                <a:cubicBezTo>
                  <a:pt x="242" y="217"/>
                  <a:pt x="238" y="214"/>
                  <a:pt x="241" y="214"/>
                </a:cubicBezTo>
                <a:cubicBezTo>
                  <a:pt x="240" y="213"/>
                  <a:pt x="238" y="216"/>
                  <a:pt x="238" y="214"/>
                </a:cubicBezTo>
                <a:cubicBezTo>
                  <a:pt x="239" y="207"/>
                  <a:pt x="240" y="204"/>
                  <a:pt x="240" y="197"/>
                </a:cubicBezTo>
                <a:cubicBezTo>
                  <a:pt x="239" y="197"/>
                  <a:pt x="237" y="197"/>
                  <a:pt x="237" y="196"/>
                </a:cubicBezTo>
                <a:cubicBezTo>
                  <a:pt x="238" y="196"/>
                  <a:pt x="239" y="195"/>
                  <a:pt x="240" y="196"/>
                </a:cubicBezTo>
                <a:cubicBezTo>
                  <a:pt x="242" y="189"/>
                  <a:pt x="238" y="186"/>
                  <a:pt x="240" y="182"/>
                </a:cubicBezTo>
                <a:cubicBezTo>
                  <a:pt x="239" y="180"/>
                  <a:pt x="237" y="183"/>
                  <a:pt x="236" y="181"/>
                </a:cubicBezTo>
                <a:cubicBezTo>
                  <a:pt x="238" y="180"/>
                  <a:pt x="239" y="181"/>
                  <a:pt x="241" y="181"/>
                </a:cubicBezTo>
                <a:cubicBezTo>
                  <a:pt x="243" y="179"/>
                  <a:pt x="238" y="180"/>
                  <a:pt x="238" y="179"/>
                </a:cubicBezTo>
                <a:cubicBezTo>
                  <a:pt x="238" y="178"/>
                  <a:pt x="238" y="177"/>
                  <a:pt x="238" y="176"/>
                </a:cubicBezTo>
                <a:cubicBezTo>
                  <a:pt x="243" y="177"/>
                  <a:pt x="241" y="170"/>
                  <a:pt x="239" y="172"/>
                </a:cubicBezTo>
                <a:cubicBezTo>
                  <a:pt x="241" y="173"/>
                  <a:pt x="239" y="175"/>
                  <a:pt x="238" y="175"/>
                </a:cubicBezTo>
                <a:cubicBezTo>
                  <a:pt x="237" y="174"/>
                  <a:pt x="237" y="168"/>
                  <a:pt x="240" y="171"/>
                </a:cubicBezTo>
                <a:cubicBezTo>
                  <a:pt x="238" y="169"/>
                  <a:pt x="238" y="166"/>
                  <a:pt x="241" y="164"/>
                </a:cubicBezTo>
                <a:cubicBezTo>
                  <a:pt x="239" y="163"/>
                  <a:pt x="235" y="165"/>
                  <a:pt x="236" y="161"/>
                </a:cubicBezTo>
                <a:cubicBezTo>
                  <a:pt x="239" y="162"/>
                  <a:pt x="238" y="160"/>
                  <a:pt x="240" y="161"/>
                </a:cubicBezTo>
                <a:cubicBezTo>
                  <a:pt x="241" y="157"/>
                  <a:pt x="239" y="157"/>
                  <a:pt x="242" y="154"/>
                </a:cubicBezTo>
                <a:cubicBezTo>
                  <a:pt x="240" y="153"/>
                  <a:pt x="239" y="152"/>
                  <a:pt x="236" y="153"/>
                </a:cubicBezTo>
                <a:cubicBezTo>
                  <a:pt x="236" y="152"/>
                  <a:pt x="236" y="151"/>
                  <a:pt x="236" y="150"/>
                </a:cubicBezTo>
                <a:cubicBezTo>
                  <a:pt x="241" y="149"/>
                  <a:pt x="242" y="146"/>
                  <a:pt x="241" y="141"/>
                </a:cubicBezTo>
                <a:cubicBezTo>
                  <a:pt x="240" y="141"/>
                  <a:pt x="238" y="141"/>
                  <a:pt x="238" y="140"/>
                </a:cubicBezTo>
                <a:cubicBezTo>
                  <a:pt x="238" y="140"/>
                  <a:pt x="243" y="133"/>
                  <a:pt x="241" y="137"/>
                </a:cubicBezTo>
                <a:cubicBezTo>
                  <a:pt x="243" y="131"/>
                  <a:pt x="242" y="123"/>
                  <a:pt x="239" y="122"/>
                </a:cubicBezTo>
                <a:cubicBezTo>
                  <a:pt x="244" y="121"/>
                  <a:pt x="240" y="117"/>
                  <a:pt x="242" y="114"/>
                </a:cubicBezTo>
                <a:cubicBezTo>
                  <a:pt x="241" y="113"/>
                  <a:pt x="240" y="113"/>
                  <a:pt x="239" y="112"/>
                </a:cubicBezTo>
                <a:cubicBezTo>
                  <a:pt x="240" y="112"/>
                  <a:pt x="241" y="112"/>
                  <a:pt x="241" y="112"/>
                </a:cubicBezTo>
                <a:cubicBezTo>
                  <a:pt x="237" y="111"/>
                  <a:pt x="242" y="109"/>
                  <a:pt x="241" y="108"/>
                </a:cubicBezTo>
                <a:cubicBezTo>
                  <a:pt x="240" y="106"/>
                  <a:pt x="237" y="108"/>
                  <a:pt x="236" y="106"/>
                </a:cubicBezTo>
                <a:cubicBezTo>
                  <a:pt x="237" y="105"/>
                  <a:pt x="241" y="106"/>
                  <a:pt x="240" y="104"/>
                </a:cubicBezTo>
                <a:cubicBezTo>
                  <a:pt x="239" y="103"/>
                  <a:pt x="238" y="106"/>
                  <a:pt x="237" y="104"/>
                </a:cubicBezTo>
                <a:cubicBezTo>
                  <a:pt x="237" y="103"/>
                  <a:pt x="237" y="103"/>
                  <a:pt x="237" y="102"/>
                </a:cubicBezTo>
                <a:cubicBezTo>
                  <a:pt x="239" y="102"/>
                  <a:pt x="240" y="103"/>
                  <a:pt x="241" y="103"/>
                </a:cubicBezTo>
                <a:cubicBezTo>
                  <a:pt x="240" y="98"/>
                  <a:pt x="239" y="95"/>
                  <a:pt x="239" y="91"/>
                </a:cubicBezTo>
                <a:cubicBezTo>
                  <a:pt x="236" y="90"/>
                  <a:pt x="238" y="93"/>
                  <a:pt x="236" y="93"/>
                </a:cubicBezTo>
                <a:cubicBezTo>
                  <a:pt x="238" y="83"/>
                  <a:pt x="238" y="73"/>
                  <a:pt x="233" y="67"/>
                </a:cubicBezTo>
                <a:cubicBezTo>
                  <a:pt x="234" y="64"/>
                  <a:pt x="234" y="62"/>
                  <a:pt x="235" y="59"/>
                </a:cubicBezTo>
                <a:cubicBezTo>
                  <a:pt x="227" y="59"/>
                  <a:pt x="233" y="47"/>
                  <a:pt x="228" y="45"/>
                </a:cubicBezTo>
                <a:cubicBezTo>
                  <a:pt x="226" y="47"/>
                  <a:pt x="229" y="50"/>
                  <a:pt x="227" y="52"/>
                </a:cubicBezTo>
                <a:cubicBezTo>
                  <a:pt x="226" y="49"/>
                  <a:pt x="225" y="48"/>
                  <a:pt x="222" y="49"/>
                </a:cubicBezTo>
                <a:cubicBezTo>
                  <a:pt x="225" y="47"/>
                  <a:pt x="216" y="47"/>
                  <a:pt x="220" y="44"/>
                </a:cubicBezTo>
                <a:cubicBezTo>
                  <a:pt x="218" y="44"/>
                  <a:pt x="218" y="45"/>
                  <a:pt x="217" y="44"/>
                </a:cubicBezTo>
                <a:cubicBezTo>
                  <a:pt x="217" y="43"/>
                  <a:pt x="218" y="41"/>
                  <a:pt x="219" y="41"/>
                </a:cubicBezTo>
                <a:cubicBezTo>
                  <a:pt x="219" y="44"/>
                  <a:pt x="220" y="41"/>
                  <a:pt x="222" y="41"/>
                </a:cubicBezTo>
                <a:cubicBezTo>
                  <a:pt x="222" y="42"/>
                  <a:pt x="223" y="43"/>
                  <a:pt x="222" y="44"/>
                </a:cubicBezTo>
                <a:cubicBezTo>
                  <a:pt x="225" y="44"/>
                  <a:pt x="227" y="44"/>
                  <a:pt x="228" y="44"/>
                </a:cubicBezTo>
                <a:cubicBezTo>
                  <a:pt x="228" y="41"/>
                  <a:pt x="227" y="39"/>
                  <a:pt x="226" y="37"/>
                </a:cubicBezTo>
                <a:cubicBezTo>
                  <a:pt x="224" y="37"/>
                  <a:pt x="223" y="37"/>
                  <a:pt x="222" y="37"/>
                </a:cubicBezTo>
                <a:cubicBezTo>
                  <a:pt x="222" y="33"/>
                  <a:pt x="218" y="34"/>
                  <a:pt x="217" y="31"/>
                </a:cubicBezTo>
                <a:cubicBezTo>
                  <a:pt x="213" y="31"/>
                  <a:pt x="211" y="30"/>
                  <a:pt x="211" y="27"/>
                </a:cubicBezTo>
                <a:cubicBezTo>
                  <a:pt x="207" y="27"/>
                  <a:pt x="204" y="28"/>
                  <a:pt x="203" y="25"/>
                </a:cubicBezTo>
                <a:cubicBezTo>
                  <a:pt x="202" y="27"/>
                  <a:pt x="199" y="26"/>
                  <a:pt x="199" y="27"/>
                </a:cubicBezTo>
                <a:cubicBezTo>
                  <a:pt x="202" y="27"/>
                  <a:pt x="197" y="29"/>
                  <a:pt x="200" y="29"/>
                </a:cubicBezTo>
                <a:cubicBezTo>
                  <a:pt x="200" y="29"/>
                  <a:pt x="201" y="28"/>
                  <a:pt x="202" y="29"/>
                </a:cubicBezTo>
                <a:cubicBezTo>
                  <a:pt x="200" y="29"/>
                  <a:pt x="202" y="32"/>
                  <a:pt x="200" y="33"/>
                </a:cubicBezTo>
                <a:cubicBezTo>
                  <a:pt x="197" y="27"/>
                  <a:pt x="189" y="29"/>
                  <a:pt x="186" y="23"/>
                </a:cubicBezTo>
                <a:cubicBezTo>
                  <a:pt x="188" y="23"/>
                  <a:pt x="188" y="21"/>
                  <a:pt x="189" y="21"/>
                </a:cubicBezTo>
                <a:cubicBezTo>
                  <a:pt x="191" y="20"/>
                  <a:pt x="194" y="22"/>
                  <a:pt x="195" y="20"/>
                </a:cubicBezTo>
                <a:cubicBezTo>
                  <a:pt x="193" y="20"/>
                  <a:pt x="191" y="19"/>
                  <a:pt x="190" y="18"/>
                </a:cubicBezTo>
                <a:cubicBezTo>
                  <a:pt x="192" y="18"/>
                  <a:pt x="190" y="15"/>
                  <a:pt x="191" y="14"/>
                </a:cubicBezTo>
                <a:cubicBezTo>
                  <a:pt x="189" y="14"/>
                  <a:pt x="189" y="12"/>
                  <a:pt x="189" y="10"/>
                </a:cubicBezTo>
                <a:cubicBezTo>
                  <a:pt x="185" y="12"/>
                  <a:pt x="185" y="7"/>
                  <a:pt x="181" y="7"/>
                </a:cubicBezTo>
                <a:cubicBezTo>
                  <a:pt x="181" y="10"/>
                  <a:pt x="181" y="11"/>
                  <a:pt x="179" y="12"/>
                </a:cubicBezTo>
                <a:cubicBezTo>
                  <a:pt x="182" y="13"/>
                  <a:pt x="185" y="14"/>
                  <a:pt x="186" y="16"/>
                </a:cubicBezTo>
                <a:cubicBezTo>
                  <a:pt x="186" y="17"/>
                  <a:pt x="185" y="17"/>
                  <a:pt x="185" y="18"/>
                </a:cubicBezTo>
                <a:cubicBezTo>
                  <a:pt x="187" y="18"/>
                  <a:pt x="188" y="17"/>
                  <a:pt x="188" y="18"/>
                </a:cubicBezTo>
                <a:cubicBezTo>
                  <a:pt x="185" y="19"/>
                  <a:pt x="185" y="20"/>
                  <a:pt x="188" y="18"/>
                </a:cubicBezTo>
                <a:cubicBezTo>
                  <a:pt x="187" y="24"/>
                  <a:pt x="182" y="22"/>
                  <a:pt x="179" y="25"/>
                </a:cubicBezTo>
                <a:cubicBezTo>
                  <a:pt x="180" y="22"/>
                  <a:pt x="178" y="18"/>
                  <a:pt x="175" y="20"/>
                </a:cubicBezTo>
                <a:cubicBezTo>
                  <a:pt x="177" y="17"/>
                  <a:pt x="175" y="13"/>
                  <a:pt x="173" y="12"/>
                </a:cubicBezTo>
                <a:cubicBezTo>
                  <a:pt x="174" y="10"/>
                  <a:pt x="176" y="11"/>
                  <a:pt x="176" y="9"/>
                </a:cubicBezTo>
                <a:cubicBezTo>
                  <a:pt x="174" y="6"/>
                  <a:pt x="169" y="4"/>
                  <a:pt x="166" y="1"/>
                </a:cubicBezTo>
                <a:cubicBezTo>
                  <a:pt x="163" y="2"/>
                  <a:pt x="163" y="2"/>
                  <a:pt x="160" y="1"/>
                </a:cubicBezTo>
                <a:cubicBezTo>
                  <a:pt x="159" y="4"/>
                  <a:pt x="155" y="4"/>
                  <a:pt x="154" y="7"/>
                </a:cubicBezTo>
                <a:cubicBezTo>
                  <a:pt x="156" y="8"/>
                  <a:pt x="157" y="12"/>
                  <a:pt x="156" y="12"/>
                </a:cubicBezTo>
                <a:cubicBezTo>
                  <a:pt x="148" y="10"/>
                  <a:pt x="142" y="6"/>
                  <a:pt x="134" y="6"/>
                </a:cubicBezTo>
                <a:cubicBezTo>
                  <a:pt x="133" y="8"/>
                  <a:pt x="134" y="9"/>
                  <a:pt x="135" y="12"/>
                </a:cubicBezTo>
                <a:cubicBezTo>
                  <a:pt x="131" y="14"/>
                  <a:pt x="127" y="12"/>
                  <a:pt x="123" y="12"/>
                </a:cubicBezTo>
                <a:cubicBezTo>
                  <a:pt x="123" y="11"/>
                  <a:pt x="127" y="9"/>
                  <a:pt x="124" y="9"/>
                </a:cubicBezTo>
                <a:close/>
                <a:moveTo>
                  <a:pt x="224" y="411"/>
                </a:moveTo>
                <a:cubicBezTo>
                  <a:pt x="222" y="411"/>
                  <a:pt x="222" y="409"/>
                  <a:pt x="222" y="407"/>
                </a:cubicBezTo>
                <a:cubicBezTo>
                  <a:pt x="226" y="407"/>
                  <a:pt x="225" y="409"/>
                  <a:pt x="224" y="411"/>
                </a:cubicBezTo>
                <a:close/>
                <a:moveTo>
                  <a:pt x="192" y="495"/>
                </a:moveTo>
                <a:cubicBezTo>
                  <a:pt x="190" y="496"/>
                  <a:pt x="191" y="491"/>
                  <a:pt x="189" y="494"/>
                </a:cubicBezTo>
                <a:cubicBezTo>
                  <a:pt x="188" y="493"/>
                  <a:pt x="188" y="492"/>
                  <a:pt x="188" y="492"/>
                </a:cubicBezTo>
                <a:cubicBezTo>
                  <a:pt x="189" y="492"/>
                  <a:pt x="189" y="491"/>
                  <a:pt x="189" y="491"/>
                </a:cubicBezTo>
                <a:cubicBezTo>
                  <a:pt x="191" y="492"/>
                  <a:pt x="192" y="493"/>
                  <a:pt x="192" y="495"/>
                </a:cubicBezTo>
                <a:close/>
                <a:moveTo>
                  <a:pt x="179" y="490"/>
                </a:moveTo>
                <a:cubicBezTo>
                  <a:pt x="182" y="490"/>
                  <a:pt x="186" y="493"/>
                  <a:pt x="186" y="492"/>
                </a:cubicBezTo>
                <a:cubicBezTo>
                  <a:pt x="189" y="493"/>
                  <a:pt x="185" y="494"/>
                  <a:pt x="185" y="495"/>
                </a:cubicBezTo>
                <a:cubicBezTo>
                  <a:pt x="183" y="493"/>
                  <a:pt x="180" y="492"/>
                  <a:pt x="179" y="490"/>
                </a:cubicBezTo>
                <a:close/>
                <a:moveTo>
                  <a:pt x="171" y="556"/>
                </a:moveTo>
                <a:cubicBezTo>
                  <a:pt x="170" y="557"/>
                  <a:pt x="170" y="550"/>
                  <a:pt x="169" y="555"/>
                </a:cubicBezTo>
                <a:cubicBezTo>
                  <a:pt x="168" y="555"/>
                  <a:pt x="168" y="553"/>
                  <a:pt x="168" y="552"/>
                </a:cubicBezTo>
                <a:cubicBezTo>
                  <a:pt x="171" y="554"/>
                  <a:pt x="174" y="551"/>
                  <a:pt x="173" y="554"/>
                </a:cubicBezTo>
                <a:cubicBezTo>
                  <a:pt x="174" y="554"/>
                  <a:pt x="175" y="553"/>
                  <a:pt x="175" y="552"/>
                </a:cubicBezTo>
                <a:cubicBezTo>
                  <a:pt x="177" y="554"/>
                  <a:pt x="173" y="556"/>
                  <a:pt x="179" y="554"/>
                </a:cubicBezTo>
                <a:cubicBezTo>
                  <a:pt x="179" y="555"/>
                  <a:pt x="179" y="556"/>
                  <a:pt x="179" y="556"/>
                </a:cubicBezTo>
                <a:cubicBezTo>
                  <a:pt x="175" y="557"/>
                  <a:pt x="172" y="552"/>
                  <a:pt x="171" y="556"/>
                </a:cubicBezTo>
                <a:close/>
                <a:moveTo>
                  <a:pt x="89" y="571"/>
                </a:moveTo>
                <a:cubicBezTo>
                  <a:pt x="91" y="570"/>
                  <a:pt x="93" y="571"/>
                  <a:pt x="92" y="573"/>
                </a:cubicBezTo>
                <a:cubicBezTo>
                  <a:pt x="90" y="573"/>
                  <a:pt x="89" y="572"/>
                  <a:pt x="89" y="571"/>
                </a:cubicBezTo>
                <a:close/>
                <a:moveTo>
                  <a:pt x="98" y="5"/>
                </a:moveTo>
                <a:cubicBezTo>
                  <a:pt x="99" y="6"/>
                  <a:pt x="101" y="9"/>
                  <a:pt x="99" y="10"/>
                </a:cubicBezTo>
                <a:cubicBezTo>
                  <a:pt x="98" y="9"/>
                  <a:pt x="97" y="7"/>
                  <a:pt x="98" y="5"/>
                </a:cubicBezTo>
                <a:close/>
                <a:moveTo>
                  <a:pt x="59" y="13"/>
                </a:moveTo>
                <a:cubicBezTo>
                  <a:pt x="57" y="14"/>
                  <a:pt x="61" y="19"/>
                  <a:pt x="59" y="21"/>
                </a:cubicBezTo>
                <a:cubicBezTo>
                  <a:pt x="59" y="18"/>
                  <a:pt x="54" y="11"/>
                  <a:pt x="61" y="10"/>
                </a:cubicBezTo>
                <a:cubicBezTo>
                  <a:pt x="62" y="13"/>
                  <a:pt x="63" y="14"/>
                  <a:pt x="61" y="16"/>
                </a:cubicBezTo>
                <a:cubicBezTo>
                  <a:pt x="59" y="15"/>
                  <a:pt x="60" y="14"/>
                  <a:pt x="59" y="13"/>
                </a:cubicBezTo>
                <a:close/>
                <a:moveTo>
                  <a:pt x="88" y="10"/>
                </a:moveTo>
                <a:cubicBezTo>
                  <a:pt x="92" y="11"/>
                  <a:pt x="86" y="14"/>
                  <a:pt x="90" y="16"/>
                </a:cubicBezTo>
                <a:cubicBezTo>
                  <a:pt x="87" y="15"/>
                  <a:pt x="87" y="16"/>
                  <a:pt x="85" y="16"/>
                </a:cubicBezTo>
                <a:cubicBezTo>
                  <a:pt x="87" y="15"/>
                  <a:pt x="88" y="13"/>
                  <a:pt x="88" y="10"/>
                </a:cubicBezTo>
                <a:close/>
                <a:moveTo>
                  <a:pt x="140" y="10"/>
                </a:moveTo>
                <a:cubicBezTo>
                  <a:pt x="140" y="11"/>
                  <a:pt x="139" y="11"/>
                  <a:pt x="138" y="11"/>
                </a:cubicBezTo>
                <a:cubicBezTo>
                  <a:pt x="138" y="13"/>
                  <a:pt x="139" y="13"/>
                  <a:pt x="141" y="14"/>
                </a:cubicBezTo>
                <a:cubicBezTo>
                  <a:pt x="139" y="16"/>
                  <a:pt x="138" y="12"/>
                  <a:pt x="136" y="12"/>
                </a:cubicBezTo>
                <a:cubicBezTo>
                  <a:pt x="137" y="11"/>
                  <a:pt x="138" y="10"/>
                  <a:pt x="140" y="10"/>
                </a:cubicBezTo>
                <a:close/>
                <a:moveTo>
                  <a:pt x="92" y="14"/>
                </a:moveTo>
                <a:cubicBezTo>
                  <a:pt x="94" y="14"/>
                  <a:pt x="93" y="16"/>
                  <a:pt x="96" y="16"/>
                </a:cubicBezTo>
                <a:cubicBezTo>
                  <a:pt x="96" y="17"/>
                  <a:pt x="93" y="16"/>
                  <a:pt x="93" y="18"/>
                </a:cubicBezTo>
                <a:cubicBezTo>
                  <a:pt x="92" y="20"/>
                  <a:pt x="92" y="14"/>
                  <a:pt x="91" y="18"/>
                </a:cubicBezTo>
                <a:cubicBezTo>
                  <a:pt x="88" y="17"/>
                  <a:pt x="93" y="15"/>
                  <a:pt x="92" y="14"/>
                </a:cubicBezTo>
                <a:close/>
                <a:moveTo>
                  <a:pt x="48" y="21"/>
                </a:moveTo>
                <a:cubicBezTo>
                  <a:pt x="50" y="22"/>
                  <a:pt x="51" y="23"/>
                  <a:pt x="52" y="25"/>
                </a:cubicBezTo>
                <a:cubicBezTo>
                  <a:pt x="54" y="26"/>
                  <a:pt x="53" y="24"/>
                  <a:pt x="55" y="23"/>
                </a:cubicBezTo>
                <a:cubicBezTo>
                  <a:pt x="54" y="22"/>
                  <a:pt x="53" y="24"/>
                  <a:pt x="51" y="23"/>
                </a:cubicBezTo>
                <a:cubicBezTo>
                  <a:pt x="52" y="23"/>
                  <a:pt x="52" y="22"/>
                  <a:pt x="51" y="22"/>
                </a:cubicBezTo>
                <a:cubicBezTo>
                  <a:pt x="52" y="20"/>
                  <a:pt x="54" y="22"/>
                  <a:pt x="55" y="22"/>
                </a:cubicBezTo>
                <a:cubicBezTo>
                  <a:pt x="56" y="22"/>
                  <a:pt x="54" y="25"/>
                  <a:pt x="56" y="25"/>
                </a:cubicBezTo>
                <a:cubicBezTo>
                  <a:pt x="52" y="27"/>
                  <a:pt x="54" y="26"/>
                  <a:pt x="54" y="29"/>
                </a:cubicBezTo>
                <a:cubicBezTo>
                  <a:pt x="50" y="28"/>
                  <a:pt x="48" y="27"/>
                  <a:pt x="47" y="30"/>
                </a:cubicBezTo>
                <a:cubicBezTo>
                  <a:pt x="46" y="28"/>
                  <a:pt x="44" y="28"/>
                  <a:pt x="44" y="25"/>
                </a:cubicBezTo>
                <a:cubicBezTo>
                  <a:pt x="43" y="26"/>
                  <a:pt x="42" y="26"/>
                  <a:pt x="41" y="27"/>
                </a:cubicBezTo>
                <a:cubicBezTo>
                  <a:pt x="41" y="28"/>
                  <a:pt x="43" y="28"/>
                  <a:pt x="42" y="30"/>
                </a:cubicBezTo>
                <a:cubicBezTo>
                  <a:pt x="40" y="29"/>
                  <a:pt x="39" y="31"/>
                  <a:pt x="37" y="31"/>
                </a:cubicBezTo>
                <a:cubicBezTo>
                  <a:pt x="35" y="29"/>
                  <a:pt x="40" y="28"/>
                  <a:pt x="39" y="25"/>
                </a:cubicBezTo>
                <a:cubicBezTo>
                  <a:pt x="43" y="26"/>
                  <a:pt x="44" y="25"/>
                  <a:pt x="43" y="22"/>
                </a:cubicBezTo>
                <a:cubicBezTo>
                  <a:pt x="45" y="23"/>
                  <a:pt x="46" y="24"/>
                  <a:pt x="48" y="25"/>
                </a:cubicBezTo>
                <a:cubicBezTo>
                  <a:pt x="50" y="24"/>
                  <a:pt x="49" y="22"/>
                  <a:pt x="48" y="21"/>
                </a:cubicBezTo>
                <a:close/>
                <a:moveTo>
                  <a:pt x="59" y="27"/>
                </a:moveTo>
                <a:cubicBezTo>
                  <a:pt x="55" y="26"/>
                  <a:pt x="59" y="23"/>
                  <a:pt x="60" y="22"/>
                </a:cubicBezTo>
                <a:cubicBezTo>
                  <a:pt x="62" y="24"/>
                  <a:pt x="58" y="25"/>
                  <a:pt x="59" y="27"/>
                </a:cubicBezTo>
                <a:close/>
                <a:moveTo>
                  <a:pt x="174" y="28"/>
                </a:moveTo>
                <a:cubicBezTo>
                  <a:pt x="175" y="26"/>
                  <a:pt x="176" y="28"/>
                  <a:pt x="179" y="27"/>
                </a:cubicBezTo>
                <a:cubicBezTo>
                  <a:pt x="179" y="28"/>
                  <a:pt x="174" y="29"/>
                  <a:pt x="179" y="31"/>
                </a:cubicBezTo>
                <a:cubicBezTo>
                  <a:pt x="179" y="32"/>
                  <a:pt x="181" y="34"/>
                  <a:pt x="178" y="34"/>
                </a:cubicBezTo>
                <a:cubicBezTo>
                  <a:pt x="178" y="30"/>
                  <a:pt x="176" y="30"/>
                  <a:pt x="174" y="28"/>
                </a:cubicBezTo>
                <a:close/>
                <a:moveTo>
                  <a:pt x="58" y="28"/>
                </a:moveTo>
                <a:cubicBezTo>
                  <a:pt x="59" y="29"/>
                  <a:pt x="60" y="30"/>
                  <a:pt x="61" y="31"/>
                </a:cubicBezTo>
                <a:cubicBezTo>
                  <a:pt x="60" y="33"/>
                  <a:pt x="58" y="33"/>
                  <a:pt x="57" y="34"/>
                </a:cubicBezTo>
                <a:cubicBezTo>
                  <a:pt x="54" y="32"/>
                  <a:pt x="59" y="30"/>
                  <a:pt x="58" y="28"/>
                </a:cubicBezTo>
                <a:close/>
                <a:moveTo>
                  <a:pt x="33" y="29"/>
                </a:moveTo>
                <a:cubicBezTo>
                  <a:pt x="36" y="28"/>
                  <a:pt x="34" y="31"/>
                  <a:pt x="36" y="31"/>
                </a:cubicBezTo>
                <a:cubicBezTo>
                  <a:pt x="35" y="32"/>
                  <a:pt x="33" y="33"/>
                  <a:pt x="31" y="33"/>
                </a:cubicBezTo>
                <a:cubicBezTo>
                  <a:pt x="32" y="32"/>
                  <a:pt x="34" y="31"/>
                  <a:pt x="33" y="29"/>
                </a:cubicBezTo>
                <a:close/>
                <a:moveTo>
                  <a:pt x="69" y="32"/>
                </a:moveTo>
                <a:cubicBezTo>
                  <a:pt x="68" y="32"/>
                  <a:pt x="68" y="32"/>
                  <a:pt x="67" y="33"/>
                </a:cubicBezTo>
                <a:cubicBezTo>
                  <a:pt x="65" y="33"/>
                  <a:pt x="68" y="30"/>
                  <a:pt x="65" y="31"/>
                </a:cubicBezTo>
                <a:cubicBezTo>
                  <a:pt x="65" y="28"/>
                  <a:pt x="70" y="29"/>
                  <a:pt x="69" y="32"/>
                </a:cubicBezTo>
                <a:close/>
                <a:moveTo>
                  <a:pt x="157" y="31"/>
                </a:moveTo>
                <a:cubicBezTo>
                  <a:pt x="161" y="33"/>
                  <a:pt x="167" y="34"/>
                  <a:pt x="170" y="36"/>
                </a:cubicBezTo>
                <a:cubicBezTo>
                  <a:pt x="165" y="38"/>
                  <a:pt x="161" y="31"/>
                  <a:pt x="157" y="34"/>
                </a:cubicBezTo>
                <a:cubicBezTo>
                  <a:pt x="154" y="34"/>
                  <a:pt x="158" y="33"/>
                  <a:pt x="157" y="31"/>
                </a:cubicBezTo>
                <a:close/>
                <a:moveTo>
                  <a:pt x="173" y="34"/>
                </a:moveTo>
                <a:cubicBezTo>
                  <a:pt x="176" y="35"/>
                  <a:pt x="171" y="38"/>
                  <a:pt x="175" y="38"/>
                </a:cubicBezTo>
                <a:cubicBezTo>
                  <a:pt x="171" y="40"/>
                  <a:pt x="171" y="35"/>
                  <a:pt x="173" y="34"/>
                </a:cubicBezTo>
                <a:close/>
                <a:moveTo>
                  <a:pt x="209" y="35"/>
                </a:moveTo>
                <a:cubicBezTo>
                  <a:pt x="209" y="34"/>
                  <a:pt x="210" y="35"/>
                  <a:pt x="211" y="35"/>
                </a:cubicBezTo>
                <a:cubicBezTo>
                  <a:pt x="211" y="36"/>
                  <a:pt x="211" y="38"/>
                  <a:pt x="209" y="38"/>
                </a:cubicBezTo>
                <a:cubicBezTo>
                  <a:pt x="208" y="36"/>
                  <a:pt x="211" y="36"/>
                  <a:pt x="209" y="35"/>
                </a:cubicBezTo>
                <a:close/>
                <a:moveTo>
                  <a:pt x="24" y="71"/>
                </a:moveTo>
                <a:cubicBezTo>
                  <a:pt x="25" y="72"/>
                  <a:pt x="27" y="73"/>
                  <a:pt x="29" y="73"/>
                </a:cubicBezTo>
                <a:cubicBezTo>
                  <a:pt x="29" y="75"/>
                  <a:pt x="27" y="75"/>
                  <a:pt x="24" y="75"/>
                </a:cubicBezTo>
                <a:cubicBezTo>
                  <a:pt x="24" y="74"/>
                  <a:pt x="23" y="73"/>
                  <a:pt x="24" y="71"/>
                </a:cubicBezTo>
                <a:close/>
                <a:moveTo>
                  <a:pt x="29" y="78"/>
                </a:moveTo>
                <a:cubicBezTo>
                  <a:pt x="31" y="77"/>
                  <a:pt x="28" y="81"/>
                  <a:pt x="30" y="80"/>
                </a:cubicBezTo>
                <a:cubicBezTo>
                  <a:pt x="29" y="81"/>
                  <a:pt x="24" y="82"/>
                  <a:pt x="24" y="81"/>
                </a:cubicBezTo>
                <a:cubicBezTo>
                  <a:pt x="25" y="79"/>
                  <a:pt x="28" y="81"/>
                  <a:pt x="29" y="78"/>
                </a:cubicBezTo>
                <a:close/>
                <a:moveTo>
                  <a:pt x="70" y="91"/>
                </a:moveTo>
                <a:cubicBezTo>
                  <a:pt x="69" y="92"/>
                  <a:pt x="69" y="95"/>
                  <a:pt x="66" y="95"/>
                </a:cubicBezTo>
                <a:cubicBezTo>
                  <a:pt x="67" y="93"/>
                  <a:pt x="67" y="91"/>
                  <a:pt x="70" y="91"/>
                </a:cubicBezTo>
                <a:close/>
                <a:moveTo>
                  <a:pt x="67" y="97"/>
                </a:moveTo>
                <a:cubicBezTo>
                  <a:pt x="70" y="96"/>
                  <a:pt x="66" y="100"/>
                  <a:pt x="69" y="99"/>
                </a:cubicBezTo>
                <a:cubicBezTo>
                  <a:pt x="69" y="100"/>
                  <a:pt x="68" y="101"/>
                  <a:pt x="66" y="100"/>
                </a:cubicBezTo>
                <a:cubicBezTo>
                  <a:pt x="66" y="100"/>
                  <a:pt x="67" y="99"/>
                  <a:pt x="66" y="99"/>
                </a:cubicBezTo>
                <a:cubicBezTo>
                  <a:pt x="66" y="98"/>
                  <a:pt x="67" y="98"/>
                  <a:pt x="67" y="97"/>
                </a:cubicBezTo>
                <a:close/>
                <a:moveTo>
                  <a:pt x="42" y="97"/>
                </a:moveTo>
                <a:cubicBezTo>
                  <a:pt x="43" y="99"/>
                  <a:pt x="40" y="99"/>
                  <a:pt x="40" y="100"/>
                </a:cubicBezTo>
                <a:cubicBezTo>
                  <a:pt x="38" y="99"/>
                  <a:pt x="40" y="96"/>
                  <a:pt x="42" y="97"/>
                </a:cubicBezTo>
                <a:close/>
                <a:moveTo>
                  <a:pt x="92" y="99"/>
                </a:moveTo>
                <a:cubicBezTo>
                  <a:pt x="93" y="101"/>
                  <a:pt x="93" y="102"/>
                  <a:pt x="92" y="103"/>
                </a:cubicBezTo>
                <a:cubicBezTo>
                  <a:pt x="90" y="102"/>
                  <a:pt x="94" y="99"/>
                  <a:pt x="89" y="100"/>
                </a:cubicBezTo>
                <a:cubicBezTo>
                  <a:pt x="89" y="99"/>
                  <a:pt x="90" y="99"/>
                  <a:pt x="92" y="99"/>
                </a:cubicBezTo>
                <a:close/>
                <a:moveTo>
                  <a:pt x="23" y="100"/>
                </a:moveTo>
                <a:cubicBezTo>
                  <a:pt x="25" y="101"/>
                  <a:pt x="21" y="103"/>
                  <a:pt x="23" y="105"/>
                </a:cubicBezTo>
                <a:cubicBezTo>
                  <a:pt x="21" y="104"/>
                  <a:pt x="21" y="102"/>
                  <a:pt x="23" y="100"/>
                </a:cubicBezTo>
                <a:close/>
                <a:moveTo>
                  <a:pt x="24" y="103"/>
                </a:moveTo>
                <a:cubicBezTo>
                  <a:pt x="27" y="103"/>
                  <a:pt x="28" y="105"/>
                  <a:pt x="28" y="107"/>
                </a:cubicBezTo>
                <a:cubicBezTo>
                  <a:pt x="32" y="107"/>
                  <a:pt x="28" y="105"/>
                  <a:pt x="30" y="104"/>
                </a:cubicBezTo>
                <a:cubicBezTo>
                  <a:pt x="34" y="105"/>
                  <a:pt x="30" y="106"/>
                  <a:pt x="30" y="108"/>
                </a:cubicBezTo>
                <a:cubicBezTo>
                  <a:pt x="28" y="108"/>
                  <a:pt x="26" y="108"/>
                  <a:pt x="25" y="107"/>
                </a:cubicBezTo>
                <a:cubicBezTo>
                  <a:pt x="25" y="106"/>
                  <a:pt x="25" y="105"/>
                  <a:pt x="26" y="105"/>
                </a:cubicBezTo>
                <a:cubicBezTo>
                  <a:pt x="26" y="104"/>
                  <a:pt x="24" y="104"/>
                  <a:pt x="24" y="103"/>
                </a:cubicBezTo>
                <a:close/>
                <a:moveTo>
                  <a:pt x="38" y="104"/>
                </a:moveTo>
                <a:cubicBezTo>
                  <a:pt x="37" y="106"/>
                  <a:pt x="38" y="108"/>
                  <a:pt x="34" y="108"/>
                </a:cubicBezTo>
                <a:cubicBezTo>
                  <a:pt x="34" y="107"/>
                  <a:pt x="34" y="106"/>
                  <a:pt x="34" y="105"/>
                </a:cubicBezTo>
                <a:cubicBezTo>
                  <a:pt x="35" y="104"/>
                  <a:pt x="36" y="104"/>
                  <a:pt x="38" y="104"/>
                </a:cubicBezTo>
                <a:close/>
                <a:moveTo>
                  <a:pt x="24" y="109"/>
                </a:moveTo>
                <a:cubicBezTo>
                  <a:pt x="22" y="109"/>
                  <a:pt x="20" y="109"/>
                  <a:pt x="19" y="108"/>
                </a:cubicBezTo>
                <a:cubicBezTo>
                  <a:pt x="19" y="105"/>
                  <a:pt x="25" y="105"/>
                  <a:pt x="24" y="109"/>
                </a:cubicBezTo>
                <a:close/>
                <a:moveTo>
                  <a:pt x="37" y="112"/>
                </a:moveTo>
                <a:cubicBezTo>
                  <a:pt x="37" y="111"/>
                  <a:pt x="39" y="111"/>
                  <a:pt x="42" y="111"/>
                </a:cubicBezTo>
                <a:cubicBezTo>
                  <a:pt x="42" y="113"/>
                  <a:pt x="38" y="113"/>
                  <a:pt x="37" y="112"/>
                </a:cubicBezTo>
                <a:close/>
                <a:moveTo>
                  <a:pt x="24" y="127"/>
                </a:moveTo>
                <a:cubicBezTo>
                  <a:pt x="26" y="129"/>
                  <a:pt x="22" y="132"/>
                  <a:pt x="21" y="134"/>
                </a:cubicBezTo>
                <a:cubicBezTo>
                  <a:pt x="19" y="134"/>
                  <a:pt x="23" y="131"/>
                  <a:pt x="19" y="131"/>
                </a:cubicBezTo>
                <a:cubicBezTo>
                  <a:pt x="18" y="130"/>
                  <a:pt x="20" y="130"/>
                  <a:pt x="20" y="131"/>
                </a:cubicBezTo>
                <a:cubicBezTo>
                  <a:pt x="23" y="131"/>
                  <a:pt x="23" y="129"/>
                  <a:pt x="24" y="127"/>
                </a:cubicBezTo>
                <a:close/>
                <a:moveTo>
                  <a:pt x="238" y="128"/>
                </a:moveTo>
                <a:cubicBezTo>
                  <a:pt x="241" y="128"/>
                  <a:pt x="239" y="130"/>
                  <a:pt x="239" y="132"/>
                </a:cubicBezTo>
                <a:cubicBezTo>
                  <a:pt x="237" y="131"/>
                  <a:pt x="238" y="129"/>
                  <a:pt x="238" y="128"/>
                </a:cubicBezTo>
                <a:close/>
                <a:moveTo>
                  <a:pt x="19" y="138"/>
                </a:moveTo>
                <a:cubicBezTo>
                  <a:pt x="20" y="138"/>
                  <a:pt x="21" y="139"/>
                  <a:pt x="21" y="140"/>
                </a:cubicBezTo>
                <a:cubicBezTo>
                  <a:pt x="20" y="141"/>
                  <a:pt x="18" y="140"/>
                  <a:pt x="18" y="142"/>
                </a:cubicBezTo>
                <a:cubicBezTo>
                  <a:pt x="15" y="141"/>
                  <a:pt x="18" y="139"/>
                  <a:pt x="19" y="138"/>
                </a:cubicBezTo>
                <a:close/>
                <a:moveTo>
                  <a:pt x="21" y="211"/>
                </a:moveTo>
                <a:cubicBezTo>
                  <a:pt x="24" y="211"/>
                  <a:pt x="26" y="213"/>
                  <a:pt x="24" y="214"/>
                </a:cubicBezTo>
                <a:cubicBezTo>
                  <a:pt x="24" y="212"/>
                  <a:pt x="21" y="213"/>
                  <a:pt x="21" y="211"/>
                </a:cubicBezTo>
                <a:close/>
                <a:moveTo>
                  <a:pt x="32" y="227"/>
                </a:moveTo>
                <a:cubicBezTo>
                  <a:pt x="34" y="225"/>
                  <a:pt x="35" y="229"/>
                  <a:pt x="36" y="229"/>
                </a:cubicBezTo>
                <a:cubicBezTo>
                  <a:pt x="35" y="231"/>
                  <a:pt x="34" y="227"/>
                  <a:pt x="32" y="227"/>
                </a:cubicBezTo>
                <a:close/>
                <a:moveTo>
                  <a:pt x="30" y="238"/>
                </a:moveTo>
                <a:cubicBezTo>
                  <a:pt x="29" y="238"/>
                  <a:pt x="29" y="234"/>
                  <a:pt x="32" y="235"/>
                </a:cubicBezTo>
                <a:cubicBezTo>
                  <a:pt x="31" y="236"/>
                  <a:pt x="31" y="238"/>
                  <a:pt x="33" y="238"/>
                </a:cubicBezTo>
                <a:cubicBezTo>
                  <a:pt x="33" y="240"/>
                  <a:pt x="31" y="236"/>
                  <a:pt x="30" y="238"/>
                </a:cubicBezTo>
                <a:close/>
                <a:moveTo>
                  <a:pt x="27" y="238"/>
                </a:moveTo>
                <a:cubicBezTo>
                  <a:pt x="26" y="239"/>
                  <a:pt x="25" y="240"/>
                  <a:pt x="24" y="240"/>
                </a:cubicBezTo>
                <a:cubicBezTo>
                  <a:pt x="24" y="242"/>
                  <a:pt x="28" y="241"/>
                  <a:pt x="29" y="242"/>
                </a:cubicBezTo>
                <a:cubicBezTo>
                  <a:pt x="23" y="246"/>
                  <a:pt x="22" y="236"/>
                  <a:pt x="27" y="238"/>
                </a:cubicBezTo>
                <a:close/>
                <a:moveTo>
                  <a:pt x="30" y="263"/>
                </a:moveTo>
                <a:cubicBezTo>
                  <a:pt x="29" y="265"/>
                  <a:pt x="29" y="268"/>
                  <a:pt x="27" y="268"/>
                </a:cubicBezTo>
                <a:cubicBezTo>
                  <a:pt x="29" y="270"/>
                  <a:pt x="30" y="272"/>
                  <a:pt x="34" y="271"/>
                </a:cubicBezTo>
                <a:cubicBezTo>
                  <a:pt x="34" y="274"/>
                  <a:pt x="31" y="272"/>
                  <a:pt x="33" y="275"/>
                </a:cubicBezTo>
                <a:cubicBezTo>
                  <a:pt x="30" y="275"/>
                  <a:pt x="32" y="271"/>
                  <a:pt x="27" y="272"/>
                </a:cubicBezTo>
                <a:cubicBezTo>
                  <a:pt x="25" y="269"/>
                  <a:pt x="29" y="266"/>
                  <a:pt x="24" y="264"/>
                </a:cubicBezTo>
                <a:cubicBezTo>
                  <a:pt x="25" y="263"/>
                  <a:pt x="28" y="264"/>
                  <a:pt x="30" y="263"/>
                </a:cubicBezTo>
                <a:close/>
                <a:moveTo>
                  <a:pt x="46" y="273"/>
                </a:moveTo>
                <a:cubicBezTo>
                  <a:pt x="49" y="273"/>
                  <a:pt x="47" y="277"/>
                  <a:pt x="48" y="279"/>
                </a:cubicBezTo>
                <a:cubicBezTo>
                  <a:pt x="45" y="278"/>
                  <a:pt x="47" y="276"/>
                  <a:pt x="46" y="273"/>
                </a:cubicBezTo>
                <a:close/>
                <a:moveTo>
                  <a:pt x="30" y="287"/>
                </a:moveTo>
                <a:cubicBezTo>
                  <a:pt x="31" y="285"/>
                  <a:pt x="32" y="288"/>
                  <a:pt x="34" y="287"/>
                </a:cubicBezTo>
                <a:cubicBezTo>
                  <a:pt x="35" y="289"/>
                  <a:pt x="31" y="287"/>
                  <a:pt x="32" y="290"/>
                </a:cubicBezTo>
                <a:cubicBezTo>
                  <a:pt x="29" y="290"/>
                  <a:pt x="32" y="287"/>
                  <a:pt x="30" y="287"/>
                </a:cubicBezTo>
                <a:close/>
                <a:moveTo>
                  <a:pt x="39" y="288"/>
                </a:moveTo>
                <a:cubicBezTo>
                  <a:pt x="40" y="288"/>
                  <a:pt x="40" y="289"/>
                  <a:pt x="40" y="290"/>
                </a:cubicBezTo>
                <a:cubicBezTo>
                  <a:pt x="38" y="290"/>
                  <a:pt x="34" y="287"/>
                  <a:pt x="35" y="291"/>
                </a:cubicBezTo>
                <a:cubicBezTo>
                  <a:pt x="30" y="289"/>
                  <a:pt x="37" y="288"/>
                  <a:pt x="39" y="288"/>
                </a:cubicBezTo>
                <a:close/>
                <a:moveTo>
                  <a:pt x="37" y="292"/>
                </a:moveTo>
                <a:cubicBezTo>
                  <a:pt x="40" y="291"/>
                  <a:pt x="40" y="293"/>
                  <a:pt x="42" y="292"/>
                </a:cubicBezTo>
                <a:cubicBezTo>
                  <a:pt x="41" y="293"/>
                  <a:pt x="37" y="294"/>
                  <a:pt x="37" y="292"/>
                </a:cubicBezTo>
                <a:close/>
                <a:moveTo>
                  <a:pt x="46" y="328"/>
                </a:moveTo>
                <a:cubicBezTo>
                  <a:pt x="47" y="327"/>
                  <a:pt x="47" y="329"/>
                  <a:pt x="49" y="328"/>
                </a:cubicBezTo>
                <a:cubicBezTo>
                  <a:pt x="49" y="329"/>
                  <a:pt x="49" y="330"/>
                  <a:pt x="50" y="330"/>
                </a:cubicBezTo>
                <a:cubicBezTo>
                  <a:pt x="49" y="332"/>
                  <a:pt x="47" y="329"/>
                  <a:pt x="46" y="328"/>
                </a:cubicBezTo>
                <a:close/>
                <a:moveTo>
                  <a:pt x="53" y="334"/>
                </a:moveTo>
                <a:cubicBezTo>
                  <a:pt x="55" y="334"/>
                  <a:pt x="52" y="335"/>
                  <a:pt x="53" y="337"/>
                </a:cubicBezTo>
                <a:cubicBezTo>
                  <a:pt x="50" y="336"/>
                  <a:pt x="50" y="337"/>
                  <a:pt x="48" y="337"/>
                </a:cubicBezTo>
                <a:cubicBezTo>
                  <a:pt x="46" y="336"/>
                  <a:pt x="49" y="336"/>
                  <a:pt x="48" y="334"/>
                </a:cubicBezTo>
                <a:cubicBezTo>
                  <a:pt x="51" y="336"/>
                  <a:pt x="52" y="337"/>
                  <a:pt x="53" y="334"/>
                </a:cubicBezTo>
                <a:close/>
                <a:moveTo>
                  <a:pt x="55" y="345"/>
                </a:moveTo>
                <a:cubicBezTo>
                  <a:pt x="53" y="341"/>
                  <a:pt x="59" y="346"/>
                  <a:pt x="60" y="343"/>
                </a:cubicBezTo>
                <a:cubicBezTo>
                  <a:pt x="63" y="346"/>
                  <a:pt x="56" y="344"/>
                  <a:pt x="55" y="345"/>
                </a:cubicBezTo>
                <a:close/>
                <a:moveTo>
                  <a:pt x="48" y="346"/>
                </a:moveTo>
                <a:cubicBezTo>
                  <a:pt x="49" y="348"/>
                  <a:pt x="47" y="349"/>
                  <a:pt x="47" y="350"/>
                </a:cubicBezTo>
                <a:cubicBezTo>
                  <a:pt x="46" y="350"/>
                  <a:pt x="45" y="349"/>
                  <a:pt x="44" y="349"/>
                </a:cubicBezTo>
                <a:cubicBezTo>
                  <a:pt x="45" y="348"/>
                  <a:pt x="46" y="346"/>
                  <a:pt x="48" y="346"/>
                </a:cubicBezTo>
                <a:close/>
                <a:moveTo>
                  <a:pt x="55" y="346"/>
                </a:moveTo>
                <a:cubicBezTo>
                  <a:pt x="52" y="347"/>
                  <a:pt x="56" y="350"/>
                  <a:pt x="56" y="347"/>
                </a:cubicBezTo>
                <a:cubicBezTo>
                  <a:pt x="57" y="347"/>
                  <a:pt x="57" y="348"/>
                  <a:pt x="58" y="348"/>
                </a:cubicBezTo>
                <a:cubicBezTo>
                  <a:pt x="55" y="349"/>
                  <a:pt x="55" y="351"/>
                  <a:pt x="52" y="351"/>
                </a:cubicBezTo>
                <a:cubicBezTo>
                  <a:pt x="52" y="350"/>
                  <a:pt x="54" y="348"/>
                  <a:pt x="50" y="348"/>
                </a:cubicBezTo>
                <a:cubicBezTo>
                  <a:pt x="51" y="347"/>
                  <a:pt x="53" y="346"/>
                  <a:pt x="55" y="346"/>
                </a:cubicBezTo>
                <a:close/>
                <a:moveTo>
                  <a:pt x="49" y="350"/>
                </a:moveTo>
                <a:cubicBezTo>
                  <a:pt x="52" y="350"/>
                  <a:pt x="49" y="353"/>
                  <a:pt x="51" y="353"/>
                </a:cubicBezTo>
                <a:cubicBezTo>
                  <a:pt x="50" y="353"/>
                  <a:pt x="45" y="353"/>
                  <a:pt x="45" y="351"/>
                </a:cubicBezTo>
                <a:cubicBezTo>
                  <a:pt x="48" y="351"/>
                  <a:pt x="49" y="353"/>
                  <a:pt x="49" y="350"/>
                </a:cubicBezTo>
                <a:close/>
                <a:moveTo>
                  <a:pt x="62" y="351"/>
                </a:moveTo>
                <a:cubicBezTo>
                  <a:pt x="61" y="353"/>
                  <a:pt x="61" y="353"/>
                  <a:pt x="61" y="355"/>
                </a:cubicBezTo>
                <a:cubicBezTo>
                  <a:pt x="56" y="354"/>
                  <a:pt x="57" y="357"/>
                  <a:pt x="53" y="356"/>
                </a:cubicBezTo>
                <a:cubicBezTo>
                  <a:pt x="53" y="355"/>
                  <a:pt x="53" y="355"/>
                  <a:pt x="53" y="354"/>
                </a:cubicBezTo>
                <a:cubicBezTo>
                  <a:pt x="57" y="357"/>
                  <a:pt x="58" y="352"/>
                  <a:pt x="62" y="351"/>
                </a:cubicBezTo>
                <a:close/>
                <a:moveTo>
                  <a:pt x="60" y="362"/>
                </a:moveTo>
                <a:cubicBezTo>
                  <a:pt x="61" y="362"/>
                  <a:pt x="61" y="362"/>
                  <a:pt x="62" y="362"/>
                </a:cubicBezTo>
                <a:cubicBezTo>
                  <a:pt x="62" y="364"/>
                  <a:pt x="61" y="365"/>
                  <a:pt x="61" y="366"/>
                </a:cubicBezTo>
                <a:cubicBezTo>
                  <a:pt x="59" y="365"/>
                  <a:pt x="61" y="364"/>
                  <a:pt x="60" y="362"/>
                </a:cubicBezTo>
                <a:close/>
                <a:moveTo>
                  <a:pt x="224" y="375"/>
                </a:moveTo>
                <a:cubicBezTo>
                  <a:pt x="227" y="376"/>
                  <a:pt x="223" y="378"/>
                  <a:pt x="221" y="378"/>
                </a:cubicBezTo>
                <a:cubicBezTo>
                  <a:pt x="221" y="377"/>
                  <a:pt x="224" y="377"/>
                  <a:pt x="224" y="375"/>
                </a:cubicBezTo>
                <a:close/>
                <a:moveTo>
                  <a:pt x="217" y="392"/>
                </a:moveTo>
                <a:cubicBezTo>
                  <a:pt x="219" y="392"/>
                  <a:pt x="219" y="397"/>
                  <a:pt x="216" y="396"/>
                </a:cubicBezTo>
                <a:cubicBezTo>
                  <a:pt x="216" y="394"/>
                  <a:pt x="217" y="393"/>
                  <a:pt x="217" y="392"/>
                </a:cubicBezTo>
                <a:close/>
                <a:moveTo>
                  <a:pt x="72" y="415"/>
                </a:moveTo>
                <a:cubicBezTo>
                  <a:pt x="71" y="417"/>
                  <a:pt x="69" y="415"/>
                  <a:pt x="67" y="415"/>
                </a:cubicBezTo>
                <a:cubicBezTo>
                  <a:pt x="68" y="414"/>
                  <a:pt x="71" y="414"/>
                  <a:pt x="72" y="415"/>
                </a:cubicBezTo>
                <a:close/>
                <a:moveTo>
                  <a:pt x="199" y="415"/>
                </a:moveTo>
                <a:cubicBezTo>
                  <a:pt x="201" y="416"/>
                  <a:pt x="200" y="419"/>
                  <a:pt x="197" y="418"/>
                </a:cubicBezTo>
                <a:cubicBezTo>
                  <a:pt x="197" y="417"/>
                  <a:pt x="199" y="416"/>
                  <a:pt x="199" y="415"/>
                </a:cubicBezTo>
                <a:close/>
                <a:moveTo>
                  <a:pt x="209" y="416"/>
                </a:moveTo>
                <a:cubicBezTo>
                  <a:pt x="211" y="416"/>
                  <a:pt x="212" y="417"/>
                  <a:pt x="213" y="417"/>
                </a:cubicBezTo>
                <a:cubicBezTo>
                  <a:pt x="210" y="419"/>
                  <a:pt x="212" y="420"/>
                  <a:pt x="211" y="422"/>
                </a:cubicBezTo>
                <a:cubicBezTo>
                  <a:pt x="210" y="421"/>
                  <a:pt x="208" y="419"/>
                  <a:pt x="209" y="422"/>
                </a:cubicBezTo>
                <a:cubicBezTo>
                  <a:pt x="205" y="421"/>
                  <a:pt x="212" y="419"/>
                  <a:pt x="209" y="416"/>
                </a:cubicBezTo>
                <a:close/>
                <a:moveTo>
                  <a:pt x="72" y="420"/>
                </a:moveTo>
                <a:cubicBezTo>
                  <a:pt x="71" y="418"/>
                  <a:pt x="68" y="419"/>
                  <a:pt x="69" y="417"/>
                </a:cubicBezTo>
                <a:cubicBezTo>
                  <a:pt x="71" y="417"/>
                  <a:pt x="72" y="418"/>
                  <a:pt x="74" y="418"/>
                </a:cubicBezTo>
                <a:cubicBezTo>
                  <a:pt x="75" y="420"/>
                  <a:pt x="71" y="419"/>
                  <a:pt x="72" y="420"/>
                </a:cubicBezTo>
                <a:cubicBezTo>
                  <a:pt x="71" y="420"/>
                  <a:pt x="71" y="420"/>
                  <a:pt x="72" y="420"/>
                </a:cubicBezTo>
                <a:close/>
                <a:moveTo>
                  <a:pt x="135" y="424"/>
                </a:moveTo>
                <a:cubicBezTo>
                  <a:pt x="140" y="423"/>
                  <a:pt x="134" y="426"/>
                  <a:pt x="137" y="427"/>
                </a:cubicBezTo>
                <a:cubicBezTo>
                  <a:pt x="134" y="429"/>
                  <a:pt x="134" y="425"/>
                  <a:pt x="135" y="424"/>
                </a:cubicBezTo>
                <a:close/>
                <a:moveTo>
                  <a:pt x="199" y="424"/>
                </a:moveTo>
                <a:cubicBezTo>
                  <a:pt x="202" y="424"/>
                  <a:pt x="202" y="427"/>
                  <a:pt x="199" y="427"/>
                </a:cubicBezTo>
                <a:cubicBezTo>
                  <a:pt x="199" y="426"/>
                  <a:pt x="199" y="425"/>
                  <a:pt x="199" y="424"/>
                </a:cubicBezTo>
                <a:close/>
                <a:moveTo>
                  <a:pt x="183" y="425"/>
                </a:moveTo>
                <a:cubicBezTo>
                  <a:pt x="184" y="425"/>
                  <a:pt x="185" y="426"/>
                  <a:pt x="186" y="426"/>
                </a:cubicBezTo>
                <a:cubicBezTo>
                  <a:pt x="183" y="426"/>
                  <a:pt x="186" y="431"/>
                  <a:pt x="181" y="431"/>
                </a:cubicBezTo>
                <a:cubicBezTo>
                  <a:pt x="183" y="430"/>
                  <a:pt x="183" y="428"/>
                  <a:pt x="183" y="425"/>
                </a:cubicBezTo>
                <a:close/>
                <a:moveTo>
                  <a:pt x="69" y="427"/>
                </a:moveTo>
                <a:cubicBezTo>
                  <a:pt x="70" y="427"/>
                  <a:pt x="70" y="428"/>
                  <a:pt x="70" y="428"/>
                </a:cubicBezTo>
                <a:cubicBezTo>
                  <a:pt x="71" y="429"/>
                  <a:pt x="74" y="429"/>
                  <a:pt x="73" y="431"/>
                </a:cubicBezTo>
                <a:cubicBezTo>
                  <a:pt x="71" y="430"/>
                  <a:pt x="69" y="430"/>
                  <a:pt x="69" y="427"/>
                </a:cubicBezTo>
                <a:close/>
                <a:moveTo>
                  <a:pt x="212" y="427"/>
                </a:moveTo>
                <a:cubicBezTo>
                  <a:pt x="211" y="428"/>
                  <a:pt x="210" y="428"/>
                  <a:pt x="211" y="430"/>
                </a:cubicBezTo>
                <a:cubicBezTo>
                  <a:pt x="209" y="430"/>
                  <a:pt x="209" y="429"/>
                  <a:pt x="209" y="427"/>
                </a:cubicBezTo>
                <a:cubicBezTo>
                  <a:pt x="209" y="427"/>
                  <a:pt x="211" y="427"/>
                  <a:pt x="212" y="427"/>
                </a:cubicBezTo>
                <a:close/>
                <a:moveTo>
                  <a:pt x="161" y="429"/>
                </a:moveTo>
                <a:cubicBezTo>
                  <a:pt x="162" y="429"/>
                  <a:pt x="163" y="429"/>
                  <a:pt x="165" y="429"/>
                </a:cubicBezTo>
                <a:cubicBezTo>
                  <a:pt x="166" y="430"/>
                  <a:pt x="168" y="432"/>
                  <a:pt x="166" y="433"/>
                </a:cubicBezTo>
                <a:cubicBezTo>
                  <a:pt x="162" y="432"/>
                  <a:pt x="165" y="431"/>
                  <a:pt x="164" y="429"/>
                </a:cubicBezTo>
                <a:cubicBezTo>
                  <a:pt x="163" y="429"/>
                  <a:pt x="162" y="429"/>
                  <a:pt x="161" y="429"/>
                </a:cubicBezTo>
                <a:close/>
                <a:moveTo>
                  <a:pt x="189" y="429"/>
                </a:moveTo>
                <a:cubicBezTo>
                  <a:pt x="189" y="429"/>
                  <a:pt x="190" y="429"/>
                  <a:pt x="191" y="429"/>
                </a:cubicBezTo>
                <a:cubicBezTo>
                  <a:pt x="190" y="430"/>
                  <a:pt x="191" y="430"/>
                  <a:pt x="191" y="430"/>
                </a:cubicBezTo>
                <a:cubicBezTo>
                  <a:pt x="191" y="431"/>
                  <a:pt x="190" y="432"/>
                  <a:pt x="191" y="433"/>
                </a:cubicBezTo>
                <a:cubicBezTo>
                  <a:pt x="188" y="432"/>
                  <a:pt x="190" y="432"/>
                  <a:pt x="189" y="429"/>
                </a:cubicBezTo>
                <a:close/>
                <a:moveTo>
                  <a:pt x="196" y="430"/>
                </a:moveTo>
                <a:cubicBezTo>
                  <a:pt x="197" y="430"/>
                  <a:pt x="197" y="430"/>
                  <a:pt x="198" y="430"/>
                </a:cubicBezTo>
                <a:cubicBezTo>
                  <a:pt x="198" y="431"/>
                  <a:pt x="197" y="431"/>
                  <a:pt x="197" y="431"/>
                </a:cubicBezTo>
                <a:cubicBezTo>
                  <a:pt x="197" y="432"/>
                  <a:pt x="197" y="433"/>
                  <a:pt x="198" y="433"/>
                </a:cubicBezTo>
                <a:cubicBezTo>
                  <a:pt x="196" y="435"/>
                  <a:pt x="194" y="432"/>
                  <a:pt x="196" y="430"/>
                </a:cubicBezTo>
                <a:close/>
                <a:moveTo>
                  <a:pt x="207" y="430"/>
                </a:moveTo>
                <a:cubicBezTo>
                  <a:pt x="208" y="431"/>
                  <a:pt x="211" y="432"/>
                  <a:pt x="210" y="434"/>
                </a:cubicBezTo>
                <a:cubicBezTo>
                  <a:pt x="209" y="434"/>
                  <a:pt x="208" y="431"/>
                  <a:pt x="208" y="433"/>
                </a:cubicBezTo>
                <a:cubicBezTo>
                  <a:pt x="206" y="433"/>
                  <a:pt x="206" y="431"/>
                  <a:pt x="207" y="430"/>
                </a:cubicBezTo>
                <a:close/>
                <a:moveTo>
                  <a:pt x="217" y="431"/>
                </a:moveTo>
                <a:cubicBezTo>
                  <a:pt x="220" y="432"/>
                  <a:pt x="215" y="433"/>
                  <a:pt x="216" y="435"/>
                </a:cubicBezTo>
                <a:cubicBezTo>
                  <a:pt x="215" y="434"/>
                  <a:pt x="213" y="435"/>
                  <a:pt x="213" y="433"/>
                </a:cubicBezTo>
                <a:cubicBezTo>
                  <a:pt x="215" y="433"/>
                  <a:pt x="217" y="433"/>
                  <a:pt x="217" y="431"/>
                </a:cubicBezTo>
                <a:close/>
                <a:moveTo>
                  <a:pt x="146" y="436"/>
                </a:moveTo>
                <a:cubicBezTo>
                  <a:pt x="144" y="436"/>
                  <a:pt x="142" y="436"/>
                  <a:pt x="142" y="434"/>
                </a:cubicBezTo>
                <a:cubicBezTo>
                  <a:pt x="145" y="433"/>
                  <a:pt x="146" y="433"/>
                  <a:pt x="146" y="436"/>
                </a:cubicBezTo>
                <a:close/>
                <a:moveTo>
                  <a:pt x="172" y="435"/>
                </a:moveTo>
                <a:cubicBezTo>
                  <a:pt x="173" y="434"/>
                  <a:pt x="175" y="438"/>
                  <a:pt x="176" y="438"/>
                </a:cubicBezTo>
                <a:cubicBezTo>
                  <a:pt x="176" y="440"/>
                  <a:pt x="174" y="438"/>
                  <a:pt x="172" y="438"/>
                </a:cubicBezTo>
                <a:cubicBezTo>
                  <a:pt x="173" y="437"/>
                  <a:pt x="173" y="437"/>
                  <a:pt x="173" y="437"/>
                </a:cubicBezTo>
                <a:cubicBezTo>
                  <a:pt x="173" y="436"/>
                  <a:pt x="173" y="435"/>
                  <a:pt x="172" y="435"/>
                </a:cubicBezTo>
                <a:close/>
                <a:moveTo>
                  <a:pt x="189" y="435"/>
                </a:moveTo>
                <a:cubicBezTo>
                  <a:pt x="191" y="435"/>
                  <a:pt x="190" y="438"/>
                  <a:pt x="192" y="438"/>
                </a:cubicBezTo>
                <a:cubicBezTo>
                  <a:pt x="191" y="440"/>
                  <a:pt x="188" y="437"/>
                  <a:pt x="189" y="435"/>
                </a:cubicBezTo>
                <a:close/>
                <a:moveTo>
                  <a:pt x="142" y="438"/>
                </a:moveTo>
                <a:cubicBezTo>
                  <a:pt x="144" y="438"/>
                  <a:pt x="145" y="439"/>
                  <a:pt x="146" y="439"/>
                </a:cubicBezTo>
                <a:cubicBezTo>
                  <a:pt x="145" y="441"/>
                  <a:pt x="141" y="440"/>
                  <a:pt x="142" y="438"/>
                </a:cubicBezTo>
                <a:close/>
                <a:moveTo>
                  <a:pt x="179" y="440"/>
                </a:moveTo>
                <a:cubicBezTo>
                  <a:pt x="182" y="442"/>
                  <a:pt x="184" y="439"/>
                  <a:pt x="186" y="440"/>
                </a:cubicBezTo>
                <a:cubicBezTo>
                  <a:pt x="185" y="442"/>
                  <a:pt x="181" y="443"/>
                  <a:pt x="178" y="442"/>
                </a:cubicBezTo>
                <a:cubicBezTo>
                  <a:pt x="178" y="441"/>
                  <a:pt x="179" y="441"/>
                  <a:pt x="179" y="440"/>
                </a:cubicBezTo>
                <a:close/>
                <a:moveTo>
                  <a:pt x="202" y="440"/>
                </a:moveTo>
                <a:cubicBezTo>
                  <a:pt x="203" y="439"/>
                  <a:pt x="201" y="442"/>
                  <a:pt x="203" y="443"/>
                </a:cubicBezTo>
                <a:cubicBezTo>
                  <a:pt x="205" y="443"/>
                  <a:pt x="207" y="442"/>
                  <a:pt x="209" y="442"/>
                </a:cubicBezTo>
                <a:cubicBezTo>
                  <a:pt x="209" y="445"/>
                  <a:pt x="210" y="444"/>
                  <a:pt x="213" y="444"/>
                </a:cubicBezTo>
                <a:cubicBezTo>
                  <a:pt x="212" y="444"/>
                  <a:pt x="211" y="444"/>
                  <a:pt x="211" y="446"/>
                </a:cubicBezTo>
                <a:cubicBezTo>
                  <a:pt x="210" y="445"/>
                  <a:pt x="209" y="445"/>
                  <a:pt x="208" y="445"/>
                </a:cubicBezTo>
                <a:cubicBezTo>
                  <a:pt x="208" y="444"/>
                  <a:pt x="208" y="444"/>
                  <a:pt x="208" y="443"/>
                </a:cubicBezTo>
                <a:cubicBezTo>
                  <a:pt x="206" y="444"/>
                  <a:pt x="203" y="444"/>
                  <a:pt x="200" y="444"/>
                </a:cubicBezTo>
                <a:cubicBezTo>
                  <a:pt x="201" y="443"/>
                  <a:pt x="201" y="442"/>
                  <a:pt x="200" y="442"/>
                </a:cubicBezTo>
                <a:cubicBezTo>
                  <a:pt x="200" y="441"/>
                  <a:pt x="202" y="441"/>
                  <a:pt x="202" y="440"/>
                </a:cubicBezTo>
                <a:close/>
                <a:moveTo>
                  <a:pt x="176" y="443"/>
                </a:moveTo>
                <a:cubicBezTo>
                  <a:pt x="180" y="444"/>
                  <a:pt x="179" y="450"/>
                  <a:pt x="179" y="452"/>
                </a:cubicBezTo>
                <a:cubicBezTo>
                  <a:pt x="175" y="452"/>
                  <a:pt x="179" y="449"/>
                  <a:pt x="175" y="448"/>
                </a:cubicBezTo>
                <a:cubicBezTo>
                  <a:pt x="177" y="446"/>
                  <a:pt x="176" y="446"/>
                  <a:pt x="176" y="443"/>
                </a:cubicBezTo>
                <a:close/>
                <a:moveTo>
                  <a:pt x="196" y="444"/>
                </a:moveTo>
                <a:cubicBezTo>
                  <a:pt x="199" y="445"/>
                  <a:pt x="202" y="446"/>
                  <a:pt x="203" y="450"/>
                </a:cubicBezTo>
                <a:cubicBezTo>
                  <a:pt x="199" y="447"/>
                  <a:pt x="198" y="448"/>
                  <a:pt x="196" y="444"/>
                </a:cubicBezTo>
                <a:close/>
                <a:moveTo>
                  <a:pt x="168" y="444"/>
                </a:moveTo>
                <a:cubicBezTo>
                  <a:pt x="172" y="444"/>
                  <a:pt x="172" y="447"/>
                  <a:pt x="173" y="448"/>
                </a:cubicBezTo>
                <a:cubicBezTo>
                  <a:pt x="172" y="449"/>
                  <a:pt x="169" y="446"/>
                  <a:pt x="168" y="444"/>
                </a:cubicBezTo>
                <a:close/>
                <a:moveTo>
                  <a:pt x="216" y="444"/>
                </a:moveTo>
                <a:cubicBezTo>
                  <a:pt x="217" y="444"/>
                  <a:pt x="215" y="448"/>
                  <a:pt x="215" y="449"/>
                </a:cubicBezTo>
                <a:cubicBezTo>
                  <a:pt x="212" y="448"/>
                  <a:pt x="215" y="445"/>
                  <a:pt x="216" y="444"/>
                </a:cubicBezTo>
                <a:close/>
                <a:moveTo>
                  <a:pt x="80" y="445"/>
                </a:moveTo>
                <a:cubicBezTo>
                  <a:pt x="82" y="446"/>
                  <a:pt x="80" y="446"/>
                  <a:pt x="80" y="448"/>
                </a:cubicBezTo>
                <a:cubicBezTo>
                  <a:pt x="78" y="449"/>
                  <a:pt x="79" y="447"/>
                  <a:pt x="77" y="447"/>
                </a:cubicBezTo>
                <a:cubicBezTo>
                  <a:pt x="77" y="450"/>
                  <a:pt x="78" y="449"/>
                  <a:pt x="79" y="452"/>
                </a:cubicBezTo>
                <a:cubicBezTo>
                  <a:pt x="78" y="452"/>
                  <a:pt x="78" y="450"/>
                  <a:pt x="76" y="451"/>
                </a:cubicBezTo>
                <a:cubicBezTo>
                  <a:pt x="76" y="449"/>
                  <a:pt x="76" y="447"/>
                  <a:pt x="76" y="446"/>
                </a:cubicBezTo>
                <a:cubicBezTo>
                  <a:pt x="78" y="447"/>
                  <a:pt x="77" y="444"/>
                  <a:pt x="80" y="445"/>
                </a:cubicBezTo>
                <a:close/>
                <a:moveTo>
                  <a:pt x="180" y="445"/>
                </a:moveTo>
                <a:cubicBezTo>
                  <a:pt x="182" y="446"/>
                  <a:pt x="183" y="445"/>
                  <a:pt x="185" y="445"/>
                </a:cubicBezTo>
                <a:cubicBezTo>
                  <a:pt x="184" y="447"/>
                  <a:pt x="180" y="450"/>
                  <a:pt x="180" y="445"/>
                </a:cubicBezTo>
                <a:close/>
                <a:moveTo>
                  <a:pt x="149" y="447"/>
                </a:moveTo>
                <a:cubicBezTo>
                  <a:pt x="152" y="448"/>
                  <a:pt x="150" y="450"/>
                  <a:pt x="151" y="451"/>
                </a:cubicBezTo>
                <a:cubicBezTo>
                  <a:pt x="150" y="451"/>
                  <a:pt x="150" y="450"/>
                  <a:pt x="148" y="450"/>
                </a:cubicBezTo>
                <a:cubicBezTo>
                  <a:pt x="148" y="449"/>
                  <a:pt x="150" y="449"/>
                  <a:pt x="149" y="447"/>
                </a:cubicBezTo>
                <a:close/>
                <a:moveTo>
                  <a:pt x="136" y="448"/>
                </a:moveTo>
                <a:cubicBezTo>
                  <a:pt x="138" y="447"/>
                  <a:pt x="140" y="450"/>
                  <a:pt x="141" y="450"/>
                </a:cubicBezTo>
                <a:cubicBezTo>
                  <a:pt x="138" y="451"/>
                  <a:pt x="143" y="454"/>
                  <a:pt x="141" y="455"/>
                </a:cubicBezTo>
                <a:cubicBezTo>
                  <a:pt x="138" y="454"/>
                  <a:pt x="140" y="449"/>
                  <a:pt x="136" y="448"/>
                </a:cubicBezTo>
                <a:close/>
                <a:moveTo>
                  <a:pt x="196" y="451"/>
                </a:moveTo>
                <a:cubicBezTo>
                  <a:pt x="194" y="452"/>
                  <a:pt x="195" y="454"/>
                  <a:pt x="192" y="453"/>
                </a:cubicBezTo>
                <a:cubicBezTo>
                  <a:pt x="193" y="450"/>
                  <a:pt x="192" y="452"/>
                  <a:pt x="189" y="452"/>
                </a:cubicBezTo>
                <a:cubicBezTo>
                  <a:pt x="189" y="450"/>
                  <a:pt x="187" y="451"/>
                  <a:pt x="186" y="450"/>
                </a:cubicBezTo>
                <a:cubicBezTo>
                  <a:pt x="187" y="450"/>
                  <a:pt x="187" y="448"/>
                  <a:pt x="189" y="448"/>
                </a:cubicBezTo>
                <a:cubicBezTo>
                  <a:pt x="186" y="451"/>
                  <a:pt x="195" y="450"/>
                  <a:pt x="197" y="451"/>
                </a:cubicBezTo>
                <a:cubicBezTo>
                  <a:pt x="196" y="452"/>
                  <a:pt x="196" y="452"/>
                  <a:pt x="196" y="451"/>
                </a:cubicBezTo>
                <a:close/>
                <a:moveTo>
                  <a:pt x="134" y="449"/>
                </a:moveTo>
                <a:cubicBezTo>
                  <a:pt x="135" y="449"/>
                  <a:pt x="134" y="451"/>
                  <a:pt x="136" y="451"/>
                </a:cubicBezTo>
                <a:cubicBezTo>
                  <a:pt x="136" y="452"/>
                  <a:pt x="134" y="451"/>
                  <a:pt x="133" y="451"/>
                </a:cubicBezTo>
                <a:cubicBezTo>
                  <a:pt x="133" y="450"/>
                  <a:pt x="133" y="450"/>
                  <a:pt x="134" y="449"/>
                </a:cubicBezTo>
                <a:close/>
                <a:moveTo>
                  <a:pt x="150" y="453"/>
                </a:moveTo>
                <a:cubicBezTo>
                  <a:pt x="152" y="453"/>
                  <a:pt x="152" y="454"/>
                  <a:pt x="154" y="454"/>
                </a:cubicBezTo>
                <a:cubicBezTo>
                  <a:pt x="153" y="455"/>
                  <a:pt x="148" y="454"/>
                  <a:pt x="149" y="457"/>
                </a:cubicBezTo>
                <a:cubicBezTo>
                  <a:pt x="146" y="457"/>
                  <a:pt x="150" y="455"/>
                  <a:pt x="150" y="453"/>
                </a:cubicBezTo>
                <a:close/>
                <a:moveTo>
                  <a:pt x="199" y="459"/>
                </a:moveTo>
                <a:cubicBezTo>
                  <a:pt x="199" y="457"/>
                  <a:pt x="202" y="456"/>
                  <a:pt x="198" y="456"/>
                </a:cubicBezTo>
                <a:cubicBezTo>
                  <a:pt x="199" y="455"/>
                  <a:pt x="200" y="455"/>
                  <a:pt x="202" y="455"/>
                </a:cubicBezTo>
                <a:cubicBezTo>
                  <a:pt x="203" y="455"/>
                  <a:pt x="202" y="454"/>
                  <a:pt x="203" y="453"/>
                </a:cubicBezTo>
                <a:cubicBezTo>
                  <a:pt x="206" y="454"/>
                  <a:pt x="201" y="460"/>
                  <a:pt x="204" y="459"/>
                </a:cubicBezTo>
                <a:cubicBezTo>
                  <a:pt x="204" y="460"/>
                  <a:pt x="203" y="461"/>
                  <a:pt x="203" y="462"/>
                </a:cubicBezTo>
                <a:cubicBezTo>
                  <a:pt x="202" y="462"/>
                  <a:pt x="203" y="461"/>
                  <a:pt x="203" y="460"/>
                </a:cubicBezTo>
                <a:cubicBezTo>
                  <a:pt x="202" y="459"/>
                  <a:pt x="201" y="458"/>
                  <a:pt x="199" y="459"/>
                </a:cubicBezTo>
                <a:close/>
                <a:moveTo>
                  <a:pt x="139" y="458"/>
                </a:moveTo>
                <a:cubicBezTo>
                  <a:pt x="139" y="456"/>
                  <a:pt x="143" y="457"/>
                  <a:pt x="145" y="455"/>
                </a:cubicBezTo>
                <a:cubicBezTo>
                  <a:pt x="145" y="457"/>
                  <a:pt x="145" y="459"/>
                  <a:pt x="142" y="459"/>
                </a:cubicBezTo>
                <a:cubicBezTo>
                  <a:pt x="144" y="456"/>
                  <a:pt x="142" y="458"/>
                  <a:pt x="139" y="458"/>
                </a:cubicBezTo>
                <a:close/>
                <a:moveTo>
                  <a:pt x="194" y="458"/>
                </a:moveTo>
                <a:cubicBezTo>
                  <a:pt x="194" y="457"/>
                  <a:pt x="195" y="458"/>
                  <a:pt x="197" y="458"/>
                </a:cubicBezTo>
                <a:cubicBezTo>
                  <a:pt x="194" y="464"/>
                  <a:pt x="194" y="463"/>
                  <a:pt x="194" y="458"/>
                </a:cubicBezTo>
                <a:close/>
                <a:moveTo>
                  <a:pt x="79" y="459"/>
                </a:moveTo>
                <a:cubicBezTo>
                  <a:pt x="82" y="460"/>
                  <a:pt x="79" y="461"/>
                  <a:pt x="79" y="462"/>
                </a:cubicBezTo>
                <a:cubicBezTo>
                  <a:pt x="77" y="462"/>
                  <a:pt x="77" y="461"/>
                  <a:pt x="77" y="460"/>
                </a:cubicBezTo>
                <a:cubicBezTo>
                  <a:pt x="78" y="460"/>
                  <a:pt x="78" y="460"/>
                  <a:pt x="79" y="459"/>
                </a:cubicBezTo>
                <a:close/>
                <a:moveTo>
                  <a:pt x="79" y="477"/>
                </a:moveTo>
                <a:cubicBezTo>
                  <a:pt x="81" y="478"/>
                  <a:pt x="81" y="476"/>
                  <a:pt x="85" y="477"/>
                </a:cubicBezTo>
                <a:cubicBezTo>
                  <a:pt x="84" y="478"/>
                  <a:pt x="80" y="479"/>
                  <a:pt x="83" y="481"/>
                </a:cubicBezTo>
                <a:cubicBezTo>
                  <a:pt x="82" y="482"/>
                  <a:pt x="80" y="482"/>
                  <a:pt x="78" y="483"/>
                </a:cubicBezTo>
                <a:cubicBezTo>
                  <a:pt x="76" y="480"/>
                  <a:pt x="83" y="483"/>
                  <a:pt x="81" y="480"/>
                </a:cubicBezTo>
                <a:cubicBezTo>
                  <a:pt x="81" y="478"/>
                  <a:pt x="80" y="481"/>
                  <a:pt x="78" y="480"/>
                </a:cubicBezTo>
                <a:cubicBezTo>
                  <a:pt x="77" y="477"/>
                  <a:pt x="77" y="475"/>
                  <a:pt x="77" y="471"/>
                </a:cubicBezTo>
                <a:cubicBezTo>
                  <a:pt x="79" y="470"/>
                  <a:pt x="78" y="471"/>
                  <a:pt x="80" y="471"/>
                </a:cubicBezTo>
                <a:cubicBezTo>
                  <a:pt x="80" y="469"/>
                  <a:pt x="76" y="470"/>
                  <a:pt x="77" y="468"/>
                </a:cubicBezTo>
                <a:cubicBezTo>
                  <a:pt x="79" y="469"/>
                  <a:pt x="79" y="465"/>
                  <a:pt x="77" y="466"/>
                </a:cubicBezTo>
                <a:cubicBezTo>
                  <a:pt x="77" y="465"/>
                  <a:pt x="78" y="464"/>
                  <a:pt x="78" y="463"/>
                </a:cubicBezTo>
                <a:cubicBezTo>
                  <a:pt x="80" y="463"/>
                  <a:pt x="81" y="463"/>
                  <a:pt x="82" y="464"/>
                </a:cubicBezTo>
                <a:cubicBezTo>
                  <a:pt x="83" y="466"/>
                  <a:pt x="80" y="466"/>
                  <a:pt x="80" y="468"/>
                </a:cubicBezTo>
                <a:cubicBezTo>
                  <a:pt x="80" y="469"/>
                  <a:pt x="83" y="468"/>
                  <a:pt x="84" y="469"/>
                </a:cubicBezTo>
                <a:cubicBezTo>
                  <a:pt x="84" y="470"/>
                  <a:pt x="82" y="469"/>
                  <a:pt x="81" y="470"/>
                </a:cubicBezTo>
                <a:cubicBezTo>
                  <a:pt x="82" y="471"/>
                  <a:pt x="85" y="470"/>
                  <a:pt x="84" y="473"/>
                </a:cubicBezTo>
                <a:cubicBezTo>
                  <a:pt x="81" y="473"/>
                  <a:pt x="80" y="471"/>
                  <a:pt x="79" y="472"/>
                </a:cubicBezTo>
                <a:cubicBezTo>
                  <a:pt x="80" y="474"/>
                  <a:pt x="83" y="475"/>
                  <a:pt x="79" y="477"/>
                </a:cubicBezTo>
                <a:close/>
                <a:moveTo>
                  <a:pt x="151" y="464"/>
                </a:moveTo>
                <a:cubicBezTo>
                  <a:pt x="153" y="465"/>
                  <a:pt x="151" y="469"/>
                  <a:pt x="154" y="470"/>
                </a:cubicBezTo>
                <a:cubicBezTo>
                  <a:pt x="152" y="472"/>
                  <a:pt x="151" y="470"/>
                  <a:pt x="153" y="473"/>
                </a:cubicBezTo>
                <a:cubicBezTo>
                  <a:pt x="152" y="473"/>
                  <a:pt x="151" y="474"/>
                  <a:pt x="149" y="473"/>
                </a:cubicBezTo>
                <a:cubicBezTo>
                  <a:pt x="150" y="472"/>
                  <a:pt x="150" y="467"/>
                  <a:pt x="151" y="464"/>
                </a:cubicBezTo>
                <a:close/>
                <a:moveTo>
                  <a:pt x="199" y="464"/>
                </a:moveTo>
                <a:cubicBezTo>
                  <a:pt x="200" y="465"/>
                  <a:pt x="202" y="465"/>
                  <a:pt x="203" y="466"/>
                </a:cubicBezTo>
                <a:cubicBezTo>
                  <a:pt x="205" y="467"/>
                  <a:pt x="200" y="468"/>
                  <a:pt x="203" y="468"/>
                </a:cubicBezTo>
                <a:cubicBezTo>
                  <a:pt x="202" y="469"/>
                  <a:pt x="200" y="469"/>
                  <a:pt x="199" y="469"/>
                </a:cubicBezTo>
                <a:cubicBezTo>
                  <a:pt x="201" y="468"/>
                  <a:pt x="198" y="466"/>
                  <a:pt x="197" y="468"/>
                </a:cubicBezTo>
                <a:cubicBezTo>
                  <a:pt x="195" y="467"/>
                  <a:pt x="200" y="466"/>
                  <a:pt x="199" y="464"/>
                </a:cubicBezTo>
                <a:close/>
                <a:moveTo>
                  <a:pt x="193" y="468"/>
                </a:moveTo>
                <a:cubicBezTo>
                  <a:pt x="194" y="466"/>
                  <a:pt x="196" y="469"/>
                  <a:pt x="196" y="470"/>
                </a:cubicBezTo>
                <a:cubicBezTo>
                  <a:pt x="195" y="470"/>
                  <a:pt x="194" y="470"/>
                  <a:pt x="193" y="470"/>
                </a:cubicBezTo>
                <a:cubicBezTo>
                  <a:pt x="192" y="469"/>
                  <a:pt x="195" y="468"/>
                  <a:pt x="193" y="468"/>
                </a:cubicBezTo>
                <a:close/>
                <a:moveTo>
                  <a:pt x="197" y="471"/>
                </a:moveTo>
                <a:cubicBezTo>
                  <a:pt x="198" y="471"/>
                  <a:pt x="198" y="473"/>
                  <a:pt x="200" y="472"/>
                </a:cubicBezTo>
                <a:cubicBezTo>
                  <a:pt x="198" y="473"/>
                  <a:pt x="198" y="476"/>
                  <a:pt x="196" y="477"/>
                </a:cubicBezTo>
                <a:cubicBezTo>
                  <a:pt x="194" y="475"/>
                  <a:pt x="197" y="474"/>
                  <a:pt x="197" y="471"/>
                </a:cubicBezTo>
                <a:close/>
                <a:moveTo>
                  <a:pt x="183" y="472"/>
                </a:moveTo>
                <a:cubicBezTo>
                  <a:pt x="184" y="472"/>
                  <a:pt x="187" y="472"/>
                  <a:pt x="188" y="473"/>
                </a:cubicBezTo>
                <a:cubicBezTo>
                  <a:pt x="186" y="474"/>
                  <a:pt x="185" y="472"/>
                  <a:pt x="183" y="473"/>
                </a:cubicBezTo>
                <a:cubicBezTo>
                  <a:pt x="183" y="473"/>
                  <a:pt x="183" y="472"/>
                  <a:pt x="183" y="472"/>
                </a:cubicBezTo>
                <a:close/>
                <a:moveTo>
                  <a:pt x="215" y="475"/>
                </a:moveTo>
                <a:cubicBezTo>
                  <a:pt x="218" y="477"/>
                  <a:pt x="214" y="482"/>
                  <a:pt x="218" y="484"/>
                </a:cubicBezTo>
                <a:cubicBezTo>
                  <a:pt x="218" y="485"/>
                  <a:pt x="216" y="484"/>
                  <a:pt x="216" y="484"/>
                </a:cubicBezTo>
                <a:cubicBezTo>
                  <a:pt x="215" y="484"/>
                  <a:pt x="216" y="484"/>
                  <a:pt x="216" y="484"/>
                </a:cubicBezTo>
                <a:cubicBezTo>
                  <a:pt x="213" y="487"/>
                  <a:pt x="211" y="481"/>
                  <a:pt x="208" y="483"/>
                </a:cubicBezTo>
                <a:cubicBezTo>
                  <a:pt x="208" y="480"/>
                  <a:pt x="212" y="483"/>
                  <a:pt x="214" y="483"/>
                </a:cubicBezTo>
                <a:cubicBezTo>
                  <a:pt x="214" y="482"/>
                  <a:pt x="215" y="482"/>
                  <a:pt x="216" y="482"/>
                </a:cubicBezTo>
                <a:cubicBezTo>
                  <a:pt x="213" y="480"/>
                  <a:pt x="214" y="477"/>
                  <a:pt x="215" y="475"/>
                </a:cubicBezTo>
                <a:close/>
                <a:moveTo>
                  <a:pt x="160" y="476"/>
                </a:moveTo>
                <a:cubicBezTo>
                  <a:pt x="163" y="476"/>
                  <a:pt x="163" y="477"/>
                  <a:pt x="163" y="479"/>
                </a:cubicBezTo>
                <a:cubicBezTo>
                  <a:pt x="161" y="479"/>
                  <a:pt x="160" y="478"/>
                  <a:pt x="160" y="476"/>
                </a:cubicBezTo>
                <a:close/>
                <a:moveTo>
                  <a:pt x="185" y="481"/>
                </a:moveTo>
                <a:cubicBezTo>
                  <a:pt x="185" y="483"/>
                  <a:pt x="179" y="484"/>
                  <a:pt x="179" y="481"/>
                </a:cubicBezTo>
                <a:cubicBezTo>
                  <a:pt x="182" y="482"/>
                  <a:pt x="182" y="480"/>
                  <a:pt x="185" y="481"/>
                </a:cubicBezTo>
                <a:close/>
                <a:moveTo>
                  <a:pt x="161" y="481"/>
                </a:moveTo>
                <a:cubicBezTo>
                  <a:pt x="164" y="481"/>
                  <a:pt x="165" y="483"/>
                  <a:pt x="168" y="483"/>
                </a:cubicBezTo>
                <a:cubicBezTo>
                  <a:pt x="167" y="484"/>
                  <a:pt x="161" y="483"/>
                  <a:pt x="161" y="481"/>
                </a:cubicBezTo>
                <a:close/>
                <a:moveTo>
                  <a:pt x="191" y="488"/>
                </a:moveTo>
                <a:cubicBezTo>
                  <a:pt x="192" y="487"/>
                  <a:pt x="190" y="483"/>
                  <a:pt x="192" y="481"/>
                </a:cubicBezTo>
                <a:cubicBezTo>
                  <a:pt x="197" y="483"/>
                  <a:pt x="190" y="485"/>
                  <a:pt x="192" y="489"/>
                </a:cubicBezTo>
                <a:cubicBezTo>
                  <a:pt x="189" y="490"/>
                  <a:pt x="188" y="486"/>
                  <a:pt x="188" y="489"/>
                </a:cubicBezTo>
                <a:cubicBezTo>
                  <a:pt x="187" y="489"/>
                  <a:pt x="187" y="488"/>
                  <a:pt x="185" y="488"/>
                </a:cubicBezTo>
                <a:cubicBezTo>
                  <a:pt x="186" y="488"/>
                  <a:pt x="186" y="487"/>
                  <a:pt x="185" y="487"/>
                </a:cubicBezTo>
                <a:cubicBezTo>
                  <a:pt x="186" y="486"/>
                  <a:pt x="188" y="487"/>
                  <a:pt x="189" y="486"/>
                </a:cubicBezTo>
                <a:cubicBezTo>
                  <a:pt x="189" y="488"/>
                  <a:pt x="189" y="488"/>
                  <a:pt x="191" y="488"/>
                </a:cubicBezTo>
                <a:close/>
                <a:moveTo>
                  <a:pt x="186" y="491"/>
                </a:moveTo>
                <a:cubicBezTo>
                  <a:pt x="185" y="490"/>
                  <a:pt x="182" y="490"/>
                  <a:pt x="183" y="488"/>
                </a:cubicBezTo>
                <a:cubicBezTo>
                  <a:pt x="185" y="488"/>
                  <a:pt x="186" y="489"/>
                  <a:pt x="186" y="491"/>
                </a:cubicBezTo>
                <a:close/>
                <a:moveTo>
                  <a:pt x="78" y="484"/>
                </a:moveTo>
                <a:cubicBezTo>
                  <a:pt x="79" y="484"/>
                  <a:pt x="79" y="484"/>
                  <a:pt x="80" y="484"/>
                </a:cubicBezTo>
                <a:cubicBezTo>
                  <a:pt x="81" y="486"/>
                  <a:pt x="80" y="486"/>
                  <a:pt x="79" y="486"/>
                </a:cubicBezTo>
                <a:cubicBezTo>
                  <a:pt x="79" y="487"/>
                  <a:pt x="81" y="487"/>
                  <a:pt x="83" y="487"/>
                </a:cubicBezTo>
                <a:cubicBezTo>
                  <a:pt x="81" y="489"/>
                  <a:pt x="82" y="493"/>
                  <a:pt x="78" y="493"/>
                </a:cubicBezTo>
                <a:cubicBezTo>
                  <a:pt x="78" y="492"/>
                  <a:pt x="80" y="491"/>
                  <a:pt x="79" y="490"/>
                </a:cubicBezTo>
                <a:cubicBezTo>
                  <a:pt x="76" y="491"/>
                  <a:pt x="74" y="490"/>
                  <a:pt x="73" y="494"/>
                </a:cubicBezTo>
                <a:cubicBezTo>
                  <a:pt x="70" y="493"/>
                  <a:pt x="74" y="490"/>
                  <a:pt x="72" y="488"/>
                </a:cubicBezTo>
                <a:cubicBezTo>
                  <a:pt x="74" y="490"/>
                  <a:pt x="73" y="490"/>
                  <a:pt x="77" y="490"/>
                </a:cubicBezTo>
                <a:cubicBezTo>
                  <a:pt x="77" y="488"/>
                  <a:pt x="79" y="487"/>
                  <a:pt x="78" y="484"/>
                </a:cubicBezTo>
                <a:close/>
                <a:moveTo>
                  <a:pt x="124" y="485"/>
                </a:moveTo>
                <a:cubicBezTo>
                  <a:pt x="127" y="486"/>
                  <a:pt x="123" y="487"/>
                  <a:pt x="124" y="488"/>
                </a:cubicBezTo>
                <a:cubicBezTo>
                  <a:pt x="124" y="488"/>
                  <a:pt x="123" y="488"/>
                  <a:pt x="123" y="488"/>
                </a:cubicBezTo>
                <a:cubicBezTo>
                  <a:pt x="122" y="489"/>
                  <a:pt x="124" y="489"/>
                  <a:pt x="125" y="489"/>
                </a:cubicBezTo>
                <a:cubicBezTo>
                  <a:pt x="124" y="490"/>
                  <a:pt x="122" y="492"/>
                  <a:pt x="121" y="490"/>
                </a:cubicBezTo>
                <a:cubicBezTo>
                  <a:pt x="122" y="489"/>
                  <a:pt x="122" y="487"/>
                  <a:pt x="122" y="486"/>
                </a:cubicBezTo>
                <a:cubicBezTo>
                  <a:pt x="123" y="486"/>
                  <a:pt x="124" y="486"/>
                  <a:pt x="124" y="485"/>
                </a:cubicBezTo>
                <a:close/>
                <a:moveTo>
                  <a:pt x="151" y="486"/>
                </a:moveTo>
                <a:cubicBezTo>
                  <a:pt x="152" y="486"/>
                  <a:pt x="154" y="486"/>
                  <a:pt x="154" y="488"/>
                </a:cubicBezTo>
                <a:cubicBezTo>
                  <a:pt x="152" y="489"/>
                  <a:pt x="151" y="486"/>
                  <a:pt x="150" y="488"/>
                </a:cubicBezTo>
                <a:cubicBezTo>
                  <a:pt x="148" y="488"/>
                  <a:pt x="151" y="487"/>
                  <a:pt x="151" y="486"/>
                </a:cubicBezTo>
                <a:close/>
                <a:moveTo>
                  <a:pt x="128" y="489"/>
                </a:moveTo>
                <a:cubicBezTo>
                  <a:pt x="130" y="489"/>
                  <a:pt x="129" y="491"/>
                  <a:pt x="133" y="490"/>
                </a:cubicBezTo>
                <a:cubicBezTo>
                  <a:pt x="131" y="492"/>
                  <a:pt x="130" y="491"/>
                  <a:pt x="127" y="491"/>
                </a:cubicBezTo>
                <a:cubicBezTo>
                  <a:pt x="127" y="490"/>
                  <a:pt x="128" y="490"/>
                  <a:pt x="128" y="489"/>
                </a:cubicBezTo>
                <a:close/>
                <a:moveTo>
                  <a:pt x="126" y="490"/>
                </a:moveTo>
                <a:cubicBezTo>
                  <a:pt x="125" y="491"/>
                  <a:pt x="125" y="492"/>
                  <a:pt x="125" y="493"/>
                </a:cubicBezTo>
                <a:cubicBezTo>
                  <a:pt x="124" y="493"/>
                  <a:pt x="123" y="493"/>
                  <a:pt x="122" y="493"/>
                </a:cubicBezTo>
                <a:cubicBezTo>
                  <a:pt x="122" y="491"/>
                  <a:pt x="124" y="491"/>
                  <a:pt x="126" y="490"/>
                </a:cubicBezTo>
                <a:close/>
                <a:moveTo>
                  <a:pt x="153" y="492"/>
                </a:moveTo>
                <a:cubicBezTo>
                  <a:pt x="151" y="492"/>
                  <a:pt x="151" y="493"/>
                  <a:pt x="149" y="493"/>
                </a:cubicBezTo>
                <a:cubicBezTo>
                  <a:pt x="148" y="494"/>
                  <a:pt x="152" y="495"/>
                  <a:pt x="149" y="495"/>
                </a:cubicBezTo>
                <a:cubicBezTo>
                  <a:pt x="145" y="495"/>
                  <a:pt x="150" y="493"/>
                  <a:pt x="148" y="491"/>
                </a:cubicBezTo>
                <a:cubicBezTo>
                  <a:pt x="150" y="491"/>
                  <a:pt x="152" y="493"/>
                  <a:pt x="153" y="491"/>
                </a:cubicBezTo>
                <a:cubicBezTo>
                  <a:pt x="154" y="494"/>
                  <a:pt x="156" y="495"/>
                  <a:pt x="157" y="497"/>
                </a:cubicBezTo>
                <a:cubicBezTo>
                  <a:pt x="154" y="497"/>
                  <a:pt x="154" y="494"/>
                  <a:pt x="153" y="492"/>
                </a:cubicBezTo>
                <a:close/>
                <a:moveTo>
                  <a:pt x="170" y="494"/>
                </a:moveTo>
                <a:cubicBezTo>
                  <a:pt x="172" y="494"/>
                  <a:pt x="170" y="496"/>
                  <a:pt x="171" y="497"/>
                </a:cubicBezTo>
                <a:cubicBezTo>
                  <a:pt x="170" y="497"/>
                  <a:pt x="168" y="497"/>
                  <a:pt x="167" y="497"/>
                </a:cubicBezTo>
                <a:cubicBezTo>
                  <a:pt x="167" y="496"/>
                  <a:pt x="169" y="496"/>
                  <a:pt x="170" y="496"/>
                </a:cubicBezTo>
                <a:cubicBezTo>
                  <a:pt x="170" y="495"/>
                  <a:pt x="170" y="495"/>
                  <a:pt x="170" y="494"/>
                </a:cubicBezTo>
                <a:close/>
                <a:moveTo>
                  <a:pt x="172" y="501"/>
                </a:moveTo>
                <a:cubicBezTo>
                  <a:pt x="171" y="501"/>
                  <a:pt x="170" y="500"/>
                  <a:pt x="171" y="498"/>
                </a:cubicBezTo>
                <a:cubicBezTo>
                  <a:pt x="175" y="498"/>
                  <a:pt x="176" y="497"/>
                  <a:pt x="179" y="497"/>
                </a:cubicBezTo>
                <a:cubicBezTo>
                  <a:pt x="180" y="500"/>
                  <a:pt x="178" y="501"/>
                  <a:pt x="178" y="503"/>
                </a:cubicBezTo>
                <a:cubicBezTo>
                  <a:pt x="176" y="502"/>
                  <a:pt x="175" y="500"/>
                  <a:pt x="174" y="499"/>
                </a:cubicBezTo>
                <a:cubicBezTo>
                  <a:pt x="173" y="500"/>
                  <a:pt x="173" y="502"/>
                  <a:pt x="171" y="502"/>
                </a:cubicBezTo>
                <a:cubicBezTo>
                  <a:pt x="169" y="502"/>
                  <a:pt x="171" y="501"/>
                  <a:pt x="172" y="501"/>
                </a:cubicBezTo>
                <a:close/>
                <a:moveTo>
                  <a:pt x="168" y="499"/>
                </a:moveTo>
                <a:cubicBezTo>
                  <a:pt x="167" y="502"/>
                  <a:pt x="167" y="501"/>
                  <a:pt x="166" y="503"/>
                </a:cubicBezTo>
                <a:cubicBezTo>
                  <a:pt x="165" y="501"/>
                  <a:pt x="164" y="500"/>
                  <a:pt x="163" y="499"/>
                </a:cubicBezTo>
                <a:cubicBezTo>
                  <a:pt x="165" y="497"/>
                  <a:pt x="165" y="500"/>
                  <a:pt x="168" y="499"/>
                </a:cubicBezTo>
                <a:close/>
                <a:moveTo>
                  <a:pt x="98" y="503"/>
                </a:moveTo>
                <a:cubicBezTo>
                  <a:pt x="98" y="505"/>
                  <a:pt x="95" y="504"/>
                  <a:pt x="95" y="505"/>
                </a:cubicBezTo>
                <a:cubicBezTo>
                  <a:pt x="97" y="506"/>
                  <a:pt x="100" y="503"/>
                  <a:pt x="100" y="507"/>
                </a:cubicBezTo>
                <a:cubicBezTo>
                  <a:pt x="97" y="506"/>
                  <a:pt x="98" y="507"/>
                  <a:pt x="94" y="507"/>
                </a:cubicBezTo>
                <a:cubicBezTo>
                  <a:pt x="94" y="505"/>
                  <a:pt x="94" y="503"/>
                  <a:pt x="98" y="503"/>
                </a:cubicBezTo>
                <a:close/>
                <a:moveTo>
                  <a:pt x="104" y="514"/>
                </a:moveTo>
                <a:cubicBezTo>
                  <a:pt x="107" y="513"/>
                  <a:pt x="108" y="516"/>
                  <a:pt x="109" y="514"/>
                </a:cubicBezTo>
                <a:cubicBezTo>
                  <a:pt x="110" y="514"/>
                  <a:pt x="109" y="515"/>
                  <a:pt x="110" y="516"/>
                </a:cubicBezTo>
                <a:cubicBezTo>
                  <a:pt x="109" y="515"/>
                  <a:pt x="109" y="516"/>
                  <a:pt x="109" y="516"/>
                </a:cubicBezTo>
                <a:cubicBezTo>
                  <a:pt x="109" y="514"/>
                  <a:pt x="104" y="516"/>
                  <a:pt x="104" y="514"/>
                </a:cubicBezTo>
                <a:close/>
                <a:moveTo>
                  <a:pt x="101" y="516"/>
                </a:moveTo>
                <a:cubicBezTo>
                  <a:pt x="98" y="514"/>
                  <a:pt x="99" y="516"/>
                  <a:pt x="96" y="516"/>
                </a:cubicBezTo>
                <a:cubicBezTo>
                  <a:pt x="95" y="514"/>
                  <a:pt x="102" y="513"/>
                  <a:pt x="101" y="516"/>
                </a:cubicBezTo>
                <a:close/>
                <a:moveTo>
                  <a:pt x="98" y="519"/>
                </a:moveTo>
                <a:cubicBezTo>
                  <a:pt x="99" y="518"/>
                  <a:pt x="103" y="520"/>
                  <a:pt x="103" y="521"/>
                </a:cubicBezTo>
                <a:cubicBezTo>
                  <a:pt x="100" y="522"/>
                  <a:pt x="100" y="520"/>
                  <a:pt x="98" y="519"/>
                </a:cubicBezTo>
                <a:close/>
                <a:moveTo>
                  <a:pt x="104" y="524"/>
                </a:moveTo>
                <a:cubicBezTo>
                  <a:pt x="104" y="525"/>
                  <a:pt x="103" y="526"/>
                  <a:pt x="103" y="525"/>
                </a:cubicBezTo>
                <a:cubicBezTo>
                  <a:pt x="102" y="525"/>
                  <a:pt x="102" y="526"/>
                  <a:pt x="102" y="527"/>
                </a:cubicBezTo>
                <a:cubicBezTo>
                  <a:pt x="100" y="527"/>
                  <a:pt x="100" y="525"/>
                  <a:pt x="99" y="524"/>
                </a:cubicBezTo>
                <a:cubicBezTo>
                  <a:pt x="101" y="523"/>
                  <a:pt x="103" y="523"/>
                  <a:pt x="104" y="524"/>
                </a:cubicBezTo>
                <a:close/>
                <a:moveTo>
                  <a:pt x="97" y="523"/>
                </a:moveTo>
                <a:cubicBezTo>
                  <a:pt x="98" y="523"/>
                  <a:pt x="97" y="527"/>
                  <a:pt x="94" y="527"/>
                </a:cubicBezTo>
                <a:cubicBezTo>
                  <a:pt x="93" y="526"/>
                  <a:pt x="93" y="525"/>
                  <a:pt x="93" y="524"/>
                </a:cubicBezTo>
                <a:cubicBezTo>
                  <a:pt x="95" y="524"/>
                  <a:pt x="97" y="524"/>
                  <a:pt x="97" y="523"/>
                </a:cubicBezTo>
                <a:close/>
                <a:moveTo>
                  <a:pt x="160" y="527"/>
                </a:moveTo>
                <a:cubicBezTo>
                  <a:pt x="161" y="526"/>
                  <a:pt x="164" y="526"/>
                  <a:pt x="165" y="525"/>
                </a:cubicBezTo>
                <a:cubicBezTo>
                  <a:pt x="166" y="525"/>
                  <a:pt x="165" y="527"/>
                  <a:pt x="167" y="527"/>
                </a:cubicBezTo>
                <a:cubicBezTo>
                  <a:pt x="166" y="528"/>
                  <a:pt x="165" y="527"/>
                  <a:pt x="163" y="528"/>
                </a:cubicBezTo>
                <a:cubicBezTo>
                  <a:pt x="163" y="529"/>
                  <a:pt x="163" y="531"/>
                  <a:pt x="163" y="532"/>
                </a:cubicBezTo>
                <a:cubicBezTo>
                  <a:pt x="162" y="533"/>
                  <a:pt x="161" y="531"/>
                  <a:pt x="160" y="532"/>
                </a:cubicBezTo>
                <a:cubicBezTo>
                  <a:pt x="159" y="531"/>
                  <a:pt x="162" y="529"/>
                  <a:pt x="160" y="527"/>
                </a:cubicBezTo>
                <a:close/>
                <a:moveTo>
                  <a:pt x="99" y="527"/>
                </a:moveTo>
                <a:cubicBezTo>
                  <a:pt x="101" y="528"/>
                  <a:pt x="101" y="529"/>
                  <a:pt x="101" y="530"/>
                </a:cubicBezTo>
                <a:cubicBezTo>
                  <a:pt x="99" y="531"/>
                  <a:pt x="97" y="534"/>
                  <a:pt x="95" y="532"/>
                </a:cubicBezTo>
                <a:cubicBezTo>
                  <a:pt x="95" y="528"/>
                  <a:pt x="99" y="530"/>
                  <a:pt x="99" y="527"/>
                </a:cubicBezTo>
                <a:close/>
                <a:moveTo>
                  <a:pt x="106" y="528"/>
                </a:moveTo>
                <a:cubicBezTo>
                  <a:pt x="108" y="529"/>
                  <a:pt x="104" y="530"/>
                  <a:pt x="106" y="532"/>
                </a:cubicBezTo>
                <a:cubicBezTo>
                  <a:pt x="103" y="532"/>
                  <a:pt x="104" y="529"/>
                  <a:pt x="101" y="528"/>
                </a:cubicBezTo>
                <a:cubicBezTo>
                  <a:pt x="104" y="526"/>
                  <a:pt x="105" y="530"/>
                  <a:pt x="106" y="528"/>
                </a:cubicBezTo>
                <a:close/>
                <a:moveTo>
                  <a:pt x="110" y="529"/>
                </a:moveTo>
                <a:cubicBezTo>
                  <a:pt x="112" y="532"/>
                  <a:pt x="115" y="527"/>
                  <a:pt x="116" y="531"/>
                </a:cubicBezTo>
                <a:cubicBezTo>
                  <a:pt x="114" y="529"/>
                  <a:pt x="112" y="532"/>
                  <a:pt x="115" y="532"/>
                </a:cubicBezTo>
                <a:cubicBezTo>
                  <a:pt x="113" y="534"/>
                  <a:pt x="109" y="531"/>
                  <a:pt x="108" y="530"/>
                </a:cubicBezTo>
                <a:cubicBezTo>
                  <a:pt x="109" y="530"/>
                  <a:pt x="109" y="530"/>
                  <a:pt x="110" y="529"/>
                </a:cubicBezTo>
                <a:close/>
                <a:moveTo>
                  <a:pt x="103" y="543"/>
                </a:moveTo>
                <a:cubicBezTo>
                  <a:pt x="102" y="546"/>
                  <a:pt x="102" y="549"/>
                  <a:pt x="98" y="549"/>
                </a:cubicBezTo>
                <a:cubicBezTo>
                  <a:pt x="100" y="549"/>
                  <a:pt x="98" y="546"/>
                  <a:pt x="101" y="545"/>
                </a:cubicBezTo>
                <a:cubicBezTo>
                  <a:pt x="99" y="545"/>
                  <a:pt x="99" y="545"/>
                  <a:pt x="98" y="543"/>
                </a:cubicBezTo>
                <a:cubicBezTo>
                  <a:pt x="100" y="542"/>
                  <a:pt x="101" y="544"/>
                  <a:pt x="103" y="543"/>
                </a:cubicBezTo>
                <a:close/>
                <a:moveTo>
                  <a:pt x="98" y="540"/>
                </a:moveTo>
                <a:cubicBezTo>
                  <a:pt x="99" y="540"/>
                  <a:pt x="100" y="540"/>
                  <a:pt x="101" y="540"/>
                </a:cubicBezTo>
                <a:cubicBezTo>
                  <a:pt x="99" y="539"/>
                  <a:pt x="100" y="535"/>
                  <a:pt x="97" y="535"/>
                </a:cubicBezTo>
                <a:cubicBezTo>
                  <a:pt x="97" y="533"/>
                  <a:pt x="101" y="534"/>
                  <a:pt x="102" y="532"/>
                </a:cubicBezTo>
                <a:cubicBezTo>
                  <a:pt x="105" y="534"/>
                  <a:pt x="104" y="539"/>
                  <a:pt x="108" y="540"/>
                </a:cubicBezTo>
                <a:cubicBezTo>
                  <a:pt x="107" y="541"/>
                  <a:pt x="105" y="541"/>
                  <a:pt x="104" y="543"/>
                </a:cubicBezTo>
                <a:cubicBezTo>
                  <a:pt x="102" y="542"/>
                  <a:pt x="98" y="542"/>
                  <a:pt x="98" y="540"/>
                </a:cubicBezTo>
                <a:close/>
                <a:moveTo>
                  <a:pt x="125" y="537"/>
                </a:moveTo>
                <a:cubicBezTo>
                  <a:pt x="127" y="538"/>
                  <a:pt x="127" y="537"/>
                  <a:pt x="129" y="538"/>
                </a:cubicBezTo>
                <a:cubicBezTo>
                  <a:pt x="129" y="540"/>
                  <a:pt x="125" y="538"/>
                  <a:pt x="123" y="540"/>
                </a:cubicBezTo>
                <a:cubicBezTo>
                  <a:pt x="121" y="539"/>
                  <a:pt x="126" y="538"/>
                  <a:pt x="125" y="537"/>
                </a:cubicBezTo>
                <a:close/>
                <a:moveTo>
                  <a:pt x="166" y="538"/>
                </a:moveTo>
                <a:cubicBezTo>
                  <a:pt x="169" y="538"/>
                  <a:pt x="170" y="544"/>
                  <a:pt x="166" y="543"/>
                </a:cubicBezTo>
                <a:cubicBezTo>
                  <a:pt x="168" y="541"/>
                  <a:pt x="165" y="541"/>
                  <a:pt x="166" y="538"/>
                </a:cubicBezTo>
                <a:close/>
                <a:moveTo>
                  <a:pt x="124" y="542"/>
                </a:moveTo>
                <a:cubicBezTo>
                  <a:pt x="127" y="543"/>
                  <a:pt x="126" y="546"/>
                  <a:pt x="125" y="547"/>
                </a:cubicBezTo>
                <a:cubicBezTo>
                  <a:pt x="122" y="546"/>
                  <a:pt x="125" y="545"/>
                  <a:pt x="124" y="542"/>
                </a:cubicBezTo>
                <a:close/>
                <a:moveTo>
                  <a:pt x="110" y="551"/>
                </a:moveTo>
                <a:cubicBezTo>
                  <a:pt x="110" y="550"/>
                  <a:pt x="110" y="549"/>
                  <a:pt x="110" y="548"/>
                </a:cubicBezTo>
                <a:cubicBezTo>
                  <a:pt x="113" y="548"/>
                  <a:pt x="112" y="547"/>
                  <a:pt x="114" y="548"/>
                </a:cubicBezTo>
                <a:cubicBezTo>
                  <a:pt x="114" y="549"/>
                  <a:pt x="113" y="548"/>
                  <a:pt x="112" y="549"/>
                </a:cubicBezTo>
                <a:cubicBezTo>
                  <a:pt x="112" y="550"/>
                  <a:pt x="113" y="550"/>
                  <a:pt x="113" y="551"/>
                </a:cubicBezTo>
                <a:cubicBezTo>
                  <a:pt x="114" y="551"/>
                  <a:pt x="115" y="551"/>
                  <a:pt x="115" y="551"/>
                </a:cubicBezTo>
                <a:cubicBezTo>
                  <a:pt x="117" y="553"/>
                  <a:pt x="112" y="551"/>
                  <a:pt x="110" y="551"/>
                </a:cubicBezTo>
                <a:close/>
                <a:moveTo>
                  <a:pt x="98" y="553"/>
                </a:moveTo>
                <a:cubicBezTo>
                  <a:pt x="99" y="553"/>
                  <a:pt x="101" y="552"/>
                  <a:pt x="104" y="552"/>
                </a:cubicBezTo>
                <a:cubicBezTo>
                  <a:pt x="100" y="554"/>
                  <a:pt x="103" y="554"/>
                  <a:pt x="104" y="558"/>
                </a:cubicBezTo>
                <a:cubicBezTo>
                  <a:pt x="101" y="558"/>
                  <a:pt x="101" y="556"/>
                  <a:pt x="102" y="555"/>
                </a:cubicBezTo>
                <a:cubicBezTo>
                  <a:pt x="99" y="556"/>
                  <a:pt x="99" y="554"/>
                  <a:pt x="97" y="554"/>
                </a:cubicBezTo>
                <a:cubicBezTo>
                  <a:pt x="96" y="553"/>
                  <a:pt x="102" y="554"/>
                  <a:pt x="98" y="553"/>
                </a:cubicBezTo>
                <a:close/>
                <a:moveTo>
                  <a:pt x="182" y="556"/>
                </a:moveTo>
                <a:cubicBezTo>
                  <a:pt x="185" y="554"/>
                  <a:pt x="187" y="558"/>
                  <a:pt x="188" y="559"/>
                </a:cubicBezTo>
                <a:cubicBezTo>
                  <a:pt x="188" y="560"/>
                  <a:pt x="186" y="559"/>
                  <a:pt x="185" y="560"/>
                </a:cubicBezTo>
                <a:cubicBezTo>
                  <a:pt x="185" y="558"/>
                  <a:pt x="184" y="556"/>
                  <a:pt x="182" y="556"/>
                </a:cubicBezTo>
                <a:close/>
                <a:moveTo>
                  <a:pt x="113" y="556"/>
                </a:moveTo>
                <a:cubicBezTo>
                  <a:pt x="115" y="557"/>
                  <a:pt x="114" y="556"/>
                  <a:pt x="117" y="556"/>
                </a:cubicBezTo>
                <a:cubicBezTo>
                  <a:pt x="117" y="557"/>
                  <a:pt x="117" y="557"/>
                  <a:pt x="117" y="558"/>
                </a:cubicBezTo>
                <a:cubicBezTo>
                  <a:pt x="113" y="555"/>
                  <a:pt x="114" y="561"/>
                  <a:pt x="111" y="559"/>
                </a:cubicBezTo>
                <a:cubicBezTo>
                  <a:pt x="112" y="558"/>
                  <a:pt x="114" y="558"/>
                  <a:pt x="113" y="556"/>
                </a:cubicBezTo>
                <a:close/>
                <a:moveTo>
                  <a:pt x="103" y="561"/>
                </a:moveTo>
                <a:cubicBezTo>
                  <a:pt x="101" y="559"/>
                  <a:pt x="98" y="562"/>
                  <a:pt x="98" y="558"/>
                </a:cubicBezTo>
                <a:cubicBezTo>
                  <a:pt x="101" y="558"/>
                  <a:pt x="102" y="559"/>
                  <a:pt x="105" y="559"/>
                </a:cubicBezTo>
                <a:cubicBezTo>
                  <a:pt x="104" y="561"/>
                  <a:pt x="107" y="561"/>
                  <a:pt x="107" y="563"/>
                </a:cubicBezTo>
                <a:cubicBezTo>
                  <a:pt x="105" y="561"/>
                  <a:pt x="99" y="565"/>
                  <a:pt x="99" y="561"/>
                </a:cubicBezTo>
                <a:cubicBezTo>
                  <a:pt x="101" y="560"/>
                  <a:pt x="100" y="561"/>
                  <a:pt x="103" y="561"/>
                </a:cubicBezTo>
                <a:close/>
                <a:moveTo>
                  <a:pt x="166" y="562"/>
                </a:moveTo>
                <a:cubicBezTo>
                  <a:pt x="163" y="563"/>
                  <a:pt x="168" y="564"/>
                  <a:pt x="167" y="565"/>
                </a:cubicBezTo>
                <a:cubicBezTo>
                  <a:pt x="164" y="564"/>
                  <a:pt x="167" y="568"/>
                  <a:pt x="164" y="567"/>
                </a:cubicBezTo>
                <a:cubicBezTo>
                  <a:pt x="165" y="565"/>
                  <a:pt x="164" y="562"/>
                  <a:pt x="160" y="564"/>
                </a:cubicBezTo>
                <a:cubicBezTo>
                  <a:pt x="162" y="562"/>
                  <a:pt x="163" y="561"/>
                  <a:pt x="166" y="560"/>
                </a:cubicBezTo>
                <a:cubicBezTo>
                  <a:pt x="164" y="562"/>
                  <a:pt x="169" y="561"/>
                  <a:pt x="168" y="563"/>
                </a:cubicBezTo>
                <a:cubicBezTo>
                  <a:pt x="167" y="563"/>
                  <a:pt x="166" y="563"/>
                  <a:pt x="166" y="562"/>
                </a:cubicBezTo>
                <a:close/>
                <a:moveTo>
                  <a:pt x="115" y="567"/>
                </a:moveTo>
                <a:cubicBezTo>
                  <a:pt x="114" y="567"/>
                  <a:pt x="112" y="567"/>
                  <a:pt x="110" y="566"/>
                </a:cubicBezTo>
                <a:cubicBezTo>
                  <a:pt x="113" y="564"/>
                  <a:pt x="109" y="564"/>
                  <a:pt x="110" y="562"/>
                </a:cubicBezTo>
                <a:cubicBezTo>
                  <a:pt x="110" y="562"/>
                  <a:pt x="111" y="562"/>
                  <a:pt x="111" y="561"/>
                </a:cubicBezTo>
                <a:cubicBezTo>
                  <a:pt x="114" y="562"/>
                  <a:pt x="113" y="567"/>
                  <a:pt x="117" y="567"/>
                </a:cubicBezTo>
                <a:cubicBezTo>
                  <a:pt x="117" y="569"/>
                  <a:pt x="116" y="571"/>
                  <a:pt x="116" y="573"/>
                </a:cubicBezTo>
                <a:cubicBezTo>
                  <a:pt x="114" y="573"/>
                  <a:pt x="114" y="569"/>
                  <a:pt x="114" y="573"/>
                </a:cubicBezTo>
                <a:cubicBezTo>
                  <a:pt x="111" y="572"/>
                  <a:pt x="111" y="568"/>
                  <a:pt x="115" y="567"/>
                </a:cubicBezTo>
                <a:close/>
                <a:moveTo>
                  <a:pt x="175" y="562"/>
                </a:moveTo>
                <a:cubicBezTo>
                  <a:pt x="177" y="562"/>
                  <a:pt x="177" y="565"/>
                  <a:pt x="176" y="565"/>
                </a:cubicBezTo>
                <a:cubicBezTo>
                  <a:pt x="174" y="565"/>
                  <a:pt x="176" y="563"/>
                  <a:pt x="175" y="562"/>
                </a:cubicBezTo>
                <a:close/>
                <a:moveTo>
                  <a:pt x="90" y="564"/>
                </a:moveTo>
                <a:cubicBezTo>
                  <a:pt x="92" y="564"/>
                  <a:pt x="92" y="566"/>
                  <a:pt x="92" y="568"/>
                </a:cubicBezTo>
                <a:cubicBezTo>
                  <a:pt x="88" y="568"/>
                  <a:pt x="89" y="566"/>
                  <a:pt x="90" y="564"/>
                </a:cubicBezTo>
                <a:close/>
                <a:moveTo>
                  <a:pt x="103" y="564"/>
                </a:moveTo>
                <a:cubicBezTo>
                  <a:pt x="105" y="564"/>
                  <a:pt x="105" y="565"/>
                  <a:pt x="106" y="565"/>
                </a:cubicBezTo>
                <a:cubicBezTo>
                  <a:pt x="106" y="566"/>
                  <a:pt x="105" y="566"/>
                  <a:pt x="104" y="567"/>
                </a:cubicBezTo>
                <a:cubicBezTo>
                  <a:pt x="107" y="567"/>
                  <a:pt x="106" y="566"/>
                  <a:pt x="108" y="567"/>
                </a:cubicBezTo>
                <a:cubicBezTo>
                  <a:pt x="107" y="569"/>
                  <a:pt x="110" y="569"/>
                  <a:pt x="108" y="571"/>
                </a:cubicBezTo>
                <a:cubicBezTo>
                  <a:pt x="105" y="570"/>
                  <a:pt x="107" y="570"/>
                  <a:pt x="104" y="571"/>
                </a:cubicBezTo>
                <a:cubicBezTo>
                  <a:pt x="102" y="568"/>
                  <a:pt x="104" y="567"/>
                  <a:pt x="103" y="564"/>
                </a:cubicBezTo>
                <a:close/>
                <a:moveTo>
                  <a:pt x="128" y="573"/>
                </a:moveTo>
                <a:cubicBezTo>
                  <a:pt x="127" y="575"/>
                  <a:pt x="129" y="574"/>
                  <a:pt x="129" y="576"/>
                </a:cubicBezTo>
                <a:cubicBezTo>
                  <a:pt x="131" y="576"/>
                  <a:pt x="130" y="573"/>
                  <a:pt x="130" y="573"/>
                </a:cubicBezTo>
                <a:cubicBezTo>
                  <a:pt x="133" y="572"/>
                  <a:pt x="132" y="576"/>
                  <a:pt x="131" y="576"/>
                </a:cubicBezTo>
                <a:cubicBezTo>
                  <a:pt x="128" y="575"/>
                  <a:pt x="127" y="577"/>
                  <a:pt x="129" y="579"/>
                </a:cubicBezTo>
                <a:cubicBezTo>
                  <a:pt x="126" y="579"/>
                  <a:pt x="126" y="577"/>
                  <a:pt x="123" y="578"/>
                </a:cubicBezTo>
                <a:cubicBezTo>
                  <a:pt x="124" y="577"/>
                  <a:pt x="127" y="574"/>
                  <a:pt x="123" y="574"/>
                </a:cubicBezTo>
                <a:cubicBezTo>
                  <a:pt x="128" y="572"/>
                  <a:pt x="119" y="572"/>
                  <a:pt x="125" y="570"/>
                </a:cubicBezTo>
                <a:cubicBezTo>
                  <a:pt x="125" y="569"/>
                  <a:pt x="124" y="569"/>
                  <a:pt x="123" y="569"/>
                </a:cubicBezTo>
                <a:cubicBezTo>
                  <a:pt x="123" y="568"/>
                  <a:pt x="124" y="566"/>
                  <a:pt x="127" y="567"/>
                </a:cubicBezTo>
                <a:cubicBezTo>
                  <a:pt x="125" y="568"/>
                  <a:pt x="127" y="570"/>
                  <a:pt x="129" y="569"/>
                </a:cubicBezTo>
                <a:cubicBezTo>
                  <a:pt x="128" y="569"/>
                  <a:pt x="128" y="572"/>
                  <a:pt x="128" y="573"/>
                </a:cubicBezTo>
                <a:close/>
                <a:moveTo>
                  <a:pt x="136" y="567"/>
                </a:moveTo>
                <a:cubicBezTo>
                  <a:pt x="138" y="568"/>
                  <a:pt x="137" y="569"/>
                  <a:pt x="135" y="569"/>
                </a:cubicBezTo>
                <a:cubicBezTo>
                  <a:pt x="136" y="570"/>
                  <a:pt x="138" y="569"/>
                  <a:pt x="137" y="571"/>
                </a:cubicBezTo>
                <a:cubicBezTo>
                  <a:pt x="135" y="571"/>
                  <a:pt x="134" y="571"/>
                  <a:pt x="133" y="571"/>
                </a:cubicBezTo>
                <a:cubicBezTo>
                  <a:pt x="133" y="570"/>
                  <a:pt x="133" y="569"/>
                  <a:pt x="133" y="569"/>
                </a:cubicBezTo>
                <a:cubicBezTo>
                  <a:pt x="133" y="568"/>
                  <a:pt x="136" y="569"/>
                  <a:pt x="136" y="567"/>
                </a:cubicBezTo>
                <a:close/>
                <a:moveTo>
                  <a:pt x="174" y="570"/>
                </a:moveTo>
                <a:cubicBezTo>
                  <a:pt x="175" y="570"/>
                  <a:pt x="177" y="571"/>
                  <a:pt x="179" y="571"/>
                </a:cubicBezTo>
                <a:cubicBezTo>
                  <a:pt x="179" y="572"/>
                  <a:pt x="178" y="572"/>
                  <a:pt x="178" y="573"/>
                </a:cubicBezTo>
                <a:cubicBezTo>
                  <a:pt x="175" y="572"/>
                  <a:pt x="177" y="571"/>
                  <a:pt x="173" y="572"/>
                </a:cubicBezTo>
                <a:cubicBezTo>
                  <a:pt x="174" y="571"/>
                  <a:pt x="174" y="571"/>
                  <a:pt x="174" y="570"/>
                </a:cubicBezTo>
                <a:close/>
                <a:moveTo>
                  <a:pt x="109" y="571"/>
                </a:moveTo>
                <a:cubicBezTo>
                  <a:pt x="110" y="571"/>
                  <a:pt x="111" y="572"/>
                  <a:pt x="110" y="573"/>
                </a:cubicBezTo>
                <a:cubicBezTo>
                  <a:pt x="109" y="573"/>
                  <a:pt x="109" y="574"/>
                  <a:pt x="107" y="574"/>
                </a:cubicBezTo>
                <a:cubicBezTo>
                  <a:pt x="106" y="572"/>
                  <a:pt x="108" y="572"/>
                  <a:pt x="109" y="571"/>
                </a:cubicBezTo>
                <a:close/>
                <a:moveTo>
                  <a:pt x="170" y="571"/>
                </a:moveTo>
                <a:cubicBezTo>
                  <a:pt x="174" y="573"/>
                  <a:pt x="171" y="578"/>
                  <a:pt x="168" y="578"/>
                </a:cubicBezTo>
                <a:cubicBezTo>
                  <a:pt x="167" y="575"/>
                  <a:pt x="169" y="574"/>
                  <a:pt x="171" y="573"/>
                </a:cubicBezTo>
                <a:cubicBezTo>
                  <a:pt x="170" y="573"/>
                  <a:pt x="170" y="572"/>
                  <a:pt x="170" y="571"/>
                </a:cubicBezTo>
                <a:close/>
                <a:moveTo>
                  <a:pt x="103" y="573"/>
                </a:moveTo>
                <a:cubicBezTo>
                  <a:pt x="103" y="571"/>
                  <a:pt x="105" y="573"/>
                  <a:pt x="106" y="573"/>
                </a:cubicBezTo>
                <a:cubicBezTo>
                  <a:pt x="106" y="574"/>
                  <a:pt x="106" y="576"/>
                  <a:pt x="104" y="576"/>
                </a:cubicBezTo>
                <a:cubicBezTo>
                  <a:pt x="103" y="575"/>
                  <a:pt x="104" y="575"/>
                  <a:pt x="104" y="574"/>
                </a:cubicBezTo>
                <a:cubicBezTo>
                  <a:pt x="104" y="573"/>
                  <a:pt x="104" y="573"/>
                  <a:pt x="103" y="573"/>
                </a:cubicBezTo>
                <a:close/>
                <a:moveTo>
                  <a:pt x="137" y="573"/>
                </a:moveTo>
                <a:cubicBezTo>
                  <a:pt x="136" y="575"/>
                  <a:pt x="135" y="575"/>
                  <a:pt x="133" y="573"/>
                </a:cubicBezTo>
                <a:cubicBezTo>
                  <a:pt x="133" y="572"/>
                  <a:pt x="136" y="572"/>
                  <a:pt x="137" y="573"/>
                </a:cubicBezTo>
                <a:close/>
                <a:moveTo>
                  <a:pt x="188" y="573"/>
                </a:moveTo>
                <a:cubicBezTo>
                  <a:pt x="189" y="577"/>
                  <a:pt x="192" y="573"/>
                  <a:pt x="196" y="573"/>
                </a:cubicBezTo>
                <a:cubicBezTo>
                  <a:pt x="195" y="575"/>
                  <a:pt x="194" y="577"/>
                  <a:pt x="193" y="580"/>
                </a:cubicBezTo>
                <a:cubicBezTo>
                  <a:pt x="193" y="580"/>
                  <a:pt x="196" y="580"/>
                  <a:pt x="196" y="580"/>
                </a:cubicBezTo>
                <a:cubicBezTo>
                  <a:pt x="197" y="580"/>
                  <a:pt x="196" y="582"/>
                  <a:pt x="197" y="582"/>
                </a:cubicBezTo>
                <a:cubicBezTo>
                  <a:pt x="196" y="582"/>
                  <a:pt x="191" y="584"/>
                  <a:pt x="197" y="584"/>
                </a:cubicBezTo>
                <a:cubicBezTo>
                  <a:pt x="195" y="587"/>
                  <a:pt x="195" y="584"/>
                  <a:pt x="192" y="584"/>
                </a:cubicBezTo>
                <a:cubicBezTo>
                  <a:pt x="190" y="584"/>
                  <a:pt x="194" y="586"/>
                  <a:pt x="191" y="587"/>
                </a:cubicBezTo>
                <a:cubicBezTo>
                  <a:pt x="193" y="587"/>
                  <a:pt x="193" y="586"/>
                  <a:pt x="193" y="585"/>
                </a:cubicBezTo>
                <a:cubicBezTo>
                  <a:pt x="194" y="586"/>
                  <a:pt x="194" y="588"/>
                  <a:pt x="195" y="589"/>
                </a:cubicBezTo>
                <a:cubicBezTo>
                  <a:pt x="190" y="588"/>
                  <a:pt x="189" y="585"/>
                  <a:pt x="188" y="582"/>
                </a:cubicBezTo>
                <a:cubicBezTo>
                  <a:pt x="187" y="582"/>
                  <a:pt x="187" y="582"/>
                  <a:pt x="185" y="582"/>
                </a:cubicBezTo>
                <a:cubicBezTo>
                  <a:pt x="184" y="583"/>
                  <a:pt x="184" y="585"/>
                  <a:pt x="183" y="585"/>
                </a:cubicBezTo>
                <a:cubicBezTo>
                  <a:pt x="180" y="583"/>
                  <a:pt x="185" y="580"/>
                  <a:pt x="189" y="581"/>
                </a:cubicBezTo>
                <a:cubicBezTo>
                  <a:pt x="189" y="582"/>
                  <a:pt x="190" y="582"/>
                  <a:pt x="190" y="584"/>
                </a:cubicBezTo>
                <a:cubicBezTo>
                  <a:pt x="191" y="583"/>
                  <a:pt x="191" y="582"/>
                  <a:pt x="192" y="582"/>
                </a:cubicBezTo>
                <a:cubicBezTo>
                  <a:pt x="189" y="582"/>
                  <a:pt x="190" y="578"/>
                  <a:pt x="189" y="576"/>
                </a:cubicBezTo>
                <a:cubicBezTo>
                  <a:pt x="188" y="576"/>
                  <a:pt x="188" y="577"/>
                  <a:pt x="186" y="577"/>
                </a:cubicBezTo>
                <a:cubicBezTo>
                  <a:pt x="186" y="578"/>
                  <a:pt x="188" y="578"/>
                  <a:pt x="189" y="578"/>
                </a:cubicBezTo>
                <a:cubicBezTo>
                  <a:pt x="189" y="579"/>
                  <a:pt x="188" y="579"/>
                  <a:pt x="188" y="580"/>
                </a:cubicBezTo>
                <a:cubicBezTo>
                  <a:pt x="190" y="579"/>
                  <a:pt x="182" y="578"/>
                  <a:pt x="185" y="580"/>
                </a:cubicBezTo>
                <a:cubicBezTo>
                  <a:pt x="182" y="578"/>
                  <a:pt x="185" y="576"/>
                  <a:pt x="188" y="573"/>
                </a:cubicBezTo>
                <a:close/>
                <a:moveTo>
                  <a:pt x="175" y="573"/>
                </a:moveTo>
                <a:cubicBezTo>
                  <a:pt x="176" y="574"/>
                  <a:pt x="176" y="574"/>
                  <a:pt x="178" y="574"/>
                </a:cubicBezTo>
                <a:cubicBezTo>
                  <a:pt x="178" y="576"/>
                  <a:pt x="176" y="575"/>
                  <a:pt x="174" y="576"/>
                </a:cubicBezTo>
                <a:cubicBezTo>
                  <a:pt x="174" y="574"/>
                  <a:pt x="175" y="574"/>
                  <a:pt x="175" y="573"/>
                </a:cubicBezTo>
                <a:close/>
                <a:moveTo>
                  <a:pt x="212" y="574"/>
                </a:moveTo>
                <a:cubicBezTo>
                  <a:pt x="214" y="574"/>
                  <a:pt x="215" y="576"/>
                  <a:pt x="212" y="576"/>
                </a:cubicBezTo>
                <a:cubicBezTo>
                  <a:pt x="212" y="576"/>
                  <a:pt x="213" y="576"/>
                  <a:pt x="213" y="577"/>
                </a:cubicBezTo>
                <a:cubicBezTo>
                  <a:pt x="216" y="577"/>
                  <a:pt x="215" y="575"/>
                  <a:pt x="216" y="574"/>
                </a:cubicBezTo>
                <a:cubicBezTo>
                  <a:pt x="219" y="575"/>
                  <a:pt x="215" y="577"/>
                  <a:pt x="216" y="579"/>
                </a:cubicBezTo>
                <a:cubicBezTo>
                  <a:pt x="211" y="578"/>
                  <a:pt x="214" y="581"/>
                  <a:pt x="213" y="582"/>
                </a:cubicBezTo>
                <a:cubicBezTo>
                  <a:pt x="209" y="581"/>
                  <a:pt x="212" y="575"/>
                  <a:pt x="212" y="574"/>
                </a:cubicBezTo>
                <a:close/>
                <a:moveTo>
                  <a:pt x="110" y="576"/>
                </a:moveTo>
                <a:cubicBezTo>
                  <a:pt x="114" y="576"/>
                  <a:pt x="113" y="579"/>
                  <a:pt x="116" y="580"/>
                </a:cubicBezTo>
                <a:cubicBezTo>
                  <a:pt x="115" y="582"/>
                  <a:pt x="115" y="582"/>
                  <a:pt x="115" y="584"/>
                </a:cubicBezTo>
                <a:cubicBezTo>
                  <a:pt x="112" y="584"/>
                  <a:pt x="114" y="582"/>
                  <a:pt x="114" y="580"/>
                </a:cubicBezTo>
                <a:cubicBezTo>
                  <a:pt x="112" y="580"/>
                  <a:pt x="112" y="582"/>
                  <a:pt x="111" y="582"/>
                </a:cubicBezTo>
                <a:cubicBezTo>
                  <a:pt x="110" y="580"/>
                  <a:pt x="111" y="578"/>
                  <a:pt x="110" y="576"/>
                </a:cubicBezTo>
                <a:close/>
                <a:moveTo>
                  <a:pt x="107" y="576"/>
                </a:moveTo>
                <a:cubicBezTo>
                  <a:pt x="109" y="573"/>
                  <a:pt x="115" y="576"/>
                  <a:pt x="118" y="574"/>
                </a:cubicBezTo>
                <a:cubicBezTo>
                  <a:pt x="118" y="575"/>
                  <a:pt x="117" y="575"/>
                  <a:pt x="117" y="575"/>
                </a:cubicBezTo>
                <a:cubicBezTo>
                  <a:pt x="116" y="576"/>
                  <a:pt x="118" y="576"/>
                  <a:pt x="117" y="578"/>
                </a:cubicBezTo>
                <a:cubicBezTo>
                  <a:pt x="117" y="577"/>
                  <a:pt x="116" y="577"/>
                  <a:pt x="116" y="578"/>
                </a:cubicBezTo>
                <a:cubicBezTo>
                  <a:pt x="114" y="575"/>
                  <a:pt x="110" y="577"/>
                  <a:pt x="107" y="576"/>
                </a:cubicBezTo>
                <a:close/>
                <a:moveTo>
                  <a:pt x="165" y="574"/>
                </a:moveTo>
                <a:cubicBezTo>
                  <a:pt x="168" y="575"/>
                  <a:pt x="166" y="578"/>
                  <a:pt x="163" y="577"/>
                </a:cubicBezTo>
                <a:cubicBezTo>
                  <a:pt x="163" y="576"/>
                  <a:pt x="164" y="575"/>
                  <a:pt x="165" y="574"/>
                </a:cubicBezTo>
                <a:close/>
                <a:moveTo>
                  <a:pt x="140" y="577"/>
                </a:moveTo>
                <a:cubicBezTo>
                  <a:pt x="142" y="577"/>
                  <a:pt x="143" y="578"/>
                  <a:pt x="142" y="580"/>
                </a:cubicBezTo>
                <a:cubicBezTo>
                  <a:pt x="140" y="580"/>
                  <a:pt x="140" y="579"/>
                  <a:pt x="140" y="577"/>
                </a:cubicBezTo>
                <a:close/>
                <a:moveTo>
                  <a:pt x="109" y="580"/>
                </a:moveTo>
                <a:cubicBezTo>
                  <a:pt x="107" y="583"/>
                  <a:pt x="112" y="583"/>
                  <a:pt x="111" y="586"/>
                </a:cubicBezTo>
                <a:cubicBezTo>
                  <a:pt x="110" y="586"/>
                  <a:pt x="109" y="587"/>
                  <a:pt x="109" y="587"/>
                </a:cubicBezTo>
                <a:cubicBezTo>
                  <a:pt x="107" y="586"/>
                  <a:pt x="107" y="586"/>
                  <a:pt x="104" y="587"/>
                </a:cubicBezTo>
                <a:cubicBezTo>
                  <a:pt x="104" y="585"/>
                  <a:pt x="102" y="583"/>
                  <a:pt x="104" y="582"/>
                </a:cubicBezTo>
                <a:cubicBezTo>
                  <a:pt x="104" y="581"/>
                  <a:pt x="102" y="581"/>
                  <a:pt x="102" y="582"/>
                </a:cubicBezTo>
                <a:cubicBezTo>
                  <a:pt x="99" y="580"/>
                  <a:pt x="104" y="578"/>
                  <a:pt x="106" y="578"/>
                </a:cubicBezTo>
                <a:cubicBezTo>
                  <a:pt x="106" y="581"/>
                  <a:pt x="105" y="580"/>
                  <a:pt x="109" y="580"/>
                </a:cubicBezTo>
                <a:close/>
                <a:moveTo>
                  <a:pt x="135" y="578"/>
                </a:moveTo>
                <a:cubicBezTo>
                  <a:pt x="138" y="578"/>
                  <a:pt x="139" y="582"/>
                  <a:pt x="138" y="583"/>
                </a:cubicBezTo>
                <a:cubicBezTo>
                  <a:pt x="136" y="582"/>
                  <a:pt x="135" y="581"/>
                  <a:pt x="135" y="578"/>
                </a:cubicBezTo>
                <a:close/>
                <a:moveTo>
                  <a:pt x="171" y="578"/>
                </a:moveTo>
                <a:cubicBezTo>
                  <a:pt x="175" y="581"/>
                  <a:pt x="170" y="582"/>
                  <a:pt x="166" y="583"/>
                </a:cubicBezTo>
                <a:cubicBezTo>
                  <a:pt x="167" y="581"/>
                  <a:pt x="170" y="581"/>
                  <a:pt x="171" y="578"/>
                </a:cubicBezTo>
                <a:close/>
                <a:moveTo>
                  <a:pt x="127" y="582"/>
                </a:moveTo>
                <a:cubicBezTo>
                  <a:pt x="130" y="580"/>
                  <a:pt x="130" y="584"/>
                  <a:pt x="129" y="586"/>
                </a:cubicBezTo>
                <a:cubicBezTo>
                  <a:pt x="127" y="585"/>
                  <a:pt x="128" y="585"/>
                  <a:pt x="125" y="585"/>
                </a:cubicBezTo>
                <a:cubicBezTo>
                  <a:pt x="125" y="584"/>
                  <a:pt x="129" y="582"/>
                  <a:pt x="127" y="582"/>
                </a:cubicBezTo>
                <a:close/>
                <a:moveTo>
                  <a:pt x="100" y="585"/>
                </a:moveTo>
                <a:cubicBezTo>
                  <a:pt x="98" y="585"/>
                  <a:pt x="100" y="588"/>
                  <a:pt x="98" y="588"/>
                </a:cubicBezTo>
                <a:cubicBezTo>
                  <a:pt x="95" y="588"/>
                  <a:pt x="99" y="585"/>
                  <a:pt x="98" y="583"/>
                </a:cubicBezTo>
                <a:cubicBezTo>
                  <a:pt x="99" y="584"/>
                  <a:pt x="101" y="585"/>
                  <a:pt x="103" y="585"/>
                </a:cubicBezTo>
                <a:cubicBezTo>
                  <a:pt x="103" y="587"/>
                  <a:pt x="100" y="586"/>
                  <a:pt x="100" y="585"/>
                </a:cubicBezTo>
                <a:close/>
                <a:moveTo>
                  <a:pt x="120" y="585"/>
                </a:moveTo>
                <a:cubicBezTo>
                  <a:pt x="119" y="586"/>
                  <a:pt x="118" y="587"/>
                  <a:pt x="116" y="588"/>
                </a:cubicBezTo>
                <a:cubicBezTo>
                  <a:pt x="114" y="587"/>
                  <a:pt x="117" y="585"/>
                  <a:pt x="120" y="585"/>
                </a:cubicBezTo>
                <a:close/>
                <a:moveTo>
                  <a:pt x="135" y="587"/>
                </a:moveTo>
                <a:cubicBezTo>
                  <a:pt x="136" y="587"/>
                  <a:pt x="137" y="587"/>
                  <a:pt x="138" y="587"/>
                </a:cubicBezTo>
                <a:cubicBezTo>
                  <a:pt x="137" y="590"/>
                  <a:pt x="141" y="591"/>
                  <a:pt x="138" y="593"/>
                </a:cubicBezTo>
                <a:cubicBezTo>
                  <a:pt x="136" y="592"/>
                  <a:pt x="136" y="591"/>
                  <a:pt x="135" y="587"/>
                </a:cubicBezTo>
                <a:close/>
                <a:moveTo>
                  <a:pt x="102" y="588"/>
                </a:moveTo>
                <a:cubicBezTo>
                  <a:pt x="102" y="589"/>
                  <a:pt x="107" y="588"/>
                  <a:pt x="106" y="590"/>
                </a:cubicBezTo>
                <a:cubicBezTo>
                  <a:pt x="104" y="590"/>
                  <a:pt x="101" y="590"/>
                  <a:pt x="102" y="588"/>
                </a:cubicBezTo>
                <a:close/>
                <a:moveTo>
                  <a:pt x="102" y="593"/>
                </a:moveTo>
                <a:cubicBezTo>
                  <a:pt x="99" y="592"/>
                  <a:pt x="100" y="594"/>
                  <a:pt x="98" y="593"/>
                </a:cubicBezTo>
                <a:cubicBezTo>
                  <a:pt x="97" y="591"/>
                  <a:pt x="102" y="589"/>
                  <a:pt x="102" y="593"/>
                </a:cubicBezTo>
                <a:close/>
                <a:moveTo>
                  <a:pt x="129" y="591"/>
                </a:moveTo>
                <a:cubicBezTo>
                  <a:pt x="129" y="595"/>
                  <a:pt x="133" y="594"/>
                  <a:pt x="135" y="597"/>
                </a:cubicBezTo>
                <a:cubicBezTo>
                  <a:pt x="132" y="598"/>
                  <a:pt x="129" y="595"/>
                  <a:pt x="127" y="593"/>
                </a:cubicBezTo>
                <a:cubicBezTo>
                  <a:pt x="127" y="592"/>
                  <a:pt x="129" y="593"/>
                  <a:pt x="129" y="591"/>
                </a:cubicBezTo>
                <a:close/>
                <a:moveTo>
                  <a:pt x="172" y="601"/>
                </a:moveTo>
                <a:cubicBezTo>
                  <a:pt x="173" y="601"/>
                  <a:pt x="173" y="602"/>
                  <a:pt x="173" y="602"/>
                </a:cubicBezTo>
                <a:cubicBezTo>
                  <a:pt x="174" y="602"/>
                  <a:pt x="175" y="601"/>
                  <a:pt x="175" y="600"/>
                </a:cubicBezTo>
                <a:cubicBezTo>
                  <a:pt x="176" y="600"/>
                  <a:pt x="177" y="601"/>
                  <a:pt x="177" y="602"/>
                </a:cubicBezTo>
                <a:cubicBezTo>
                  <a:pt x="179" y="602"/>
                  <a:pt x="177" y="599"/>
                  <a:pt x="180" y="600"/>
                </a:cubicBezTo>
                <a:cubicBezTo>
                  <a:pt x="179" y="599"/>
                  <a:pt x="175" y="597"/>
                  <a:pt x="174" y="598"/>
                </a:cubicBezTo>
                <a:cubicBezTo>
                  <a:pt x="171" y="595"/>
                  <a:pt x="181" y="596"/>
                  <a:pt x="180" y="593"/>
                </a:cubicBezTo>
                <a:cubicBezTo>
                  <a:pt x="182" y="592"/>
                  <a:pt x="183" y="593"/>
                  <a:pt x="184" y="593"/>
                </a:cubicBezTo>
                <a:cubicBezTo>
                  <a:pt x="184" y="595"/>
                  <a:pt x="179" y="596"/>
                  <a:pt x="184" y="596"/>
                </a:cubicBezTo>
                <a:cubicBezTo>
                  <a:pt x="181" y="599"/>
                  <a:pt x="184" y="600"/>
                  <a:pt x="181" y="602"/>
                </a:cubicBezTo>
                <a:cubicBezTo>
                  <a:pt x="181" y="603"/>
                  <a:pt x="183" y="603"/>
                  <a:pt x="184" y="603"/>
                </a:cubicBezTo>
                <a:cubicBezTo>
                  <a:pt x="180" y="605"/>
                  <a:pt x="186" y="612"/>
                  <a:pt x="181" y="614"/>
                </a:cubicBezTo>
                <a:cubicBezTo>
                  <a:pt x="184" y="615"/>
                  <a:pt x="182" y="617"/>
                  <a:pt x="185" y="617"/>
                </a:cubicBezTo>
                <a:cubicBezTo>
                  <a:pt x="182" y="621"/>
                  <a:pt x="186" y="623"/>
                  <a:pt x="184" y="628"/>
                </a:cubicBezTo>
                <a:cubicBezTo>
                  <a:pt x="183" y="628"/>
                  <a:pt x="183" y="628"/>
                  <a:pt x="182" y="628"/>
                </a:cubicBezTo>
                <a:cubicBezTo>
                  <a:pt x="182" y="627"/>
                  <a:pt x="182" y="627"/>
                  <a:pt x="181" y="627"/>
                </a:cubicBezTo>
                <a:cubicBezTo>
                  <a:pt x="185" y="625"/>
                  <a:pt x="180" y="623"/>
                  <a:pt x="179" y="621"/>
                </a:cubicBezTo>
                <a:cubicBezTo>
                  <a:pt x="182" y="620"/>
                  <a:pt x="182" y="614"/>
                  <a:pt x="179" y="612"/>
                </a:cubicBezTo>
                <a:cubicBezTo>
                  <a:pt x="179" y="613"/>
                  <a:pt x="179" y="617"/>
                  <a:pt x="174" y="618"/>
                </a:cubicBezTo>
                <a:cubicBezTo>
                  <a:pt x="174" y="617"/>
                  <a:pt x="175" y="616"/>
                  <a:pt x="175" y="615"/>
                </a:cubicBezTo>
                <a:cubicBezTo>
                  <a:pt x="174" y="616"/>
                  <a:pt x="174" y="617"/>
                  <a:pt x="172" y="617"/>
                </a:cubicBezTo>
                <a:cubicBezTo>
                  <a:pt x="171" y="613"/>
                  <a:pt x="176" y="614"/>
                  <a:pt x="177" y="612"/>
                </a:cubicBezTo>
                <a:cubicBezTo>
                  <a:pt x="175" y="612"/>
                  <a:pt x="174" y="610"/>
                  <a:pt x="171" y="610"/>
                </a:cubicBezTo>
                <a:cubicBezTo>
                  <a:pt x="170" y="608"/>
                  <a:pt x="174" y="607"/>
                  <a:pt x="173" y="609"/>
                </a:cubicBezTo>
                <a:cubicBezTo>
                  <a:pt x="175" y="610"/>
                  <a:pt x="175" y="606"/>
                  <a:pt x="172" y="607"/>
                </a:cubicBezTo>
                <a:cubicBezTo>
                  <a:pt x="175" y="606"/>
                  <a:pt x="174" y="606"/>
                  <a:pt x="175" y="604"/>
                </a:cubicBezTo>
                <a:cubicBezTo>
                  <a:pt x="174" y="603"/>
                  <a:pt x="172" y="603"/>
                  <a:pt x="172" y="601"/>
                </a:cubicBezTo>
                <a:close/>
                <a:moveTo>
                  <a:pt x="172" y="598"/>
                </a:moveTo>
                <a:cubicBezTo>
                  <a:pt x="170" y="598"/>
                  <a:pt x="171" y="600"/>
                  <a:pt x="168" y="599"/>
                </a:cubicBezTo>
                <a:cubicBezTo>
                  <a:pt x="168" y="598"/>
                  <a:pt x="169" y="597"/>
                  <a:pt x="169" y="596"/>
                </a:cubicBezTo>
                <a:cubicBezTo>
                  <a:pt x="171" y="596"/>
                  <a:pt x="172" y="597"/>
                  <a:pt x="172" y="598"/>
                </a:cubicBezTo>
                <a:cubicBezTo>
                  <a:pt x="172" y="599"/>
                  <a:pt x="172" y="598"/>
                  <a:pt x="172" y="598"/>
                </a:cubicBezTo>
                <a:close/>
                <a:moveTo>
                  <a:pt x="216" y="596"/>
                </a:moveTo>
                <a:cubicBezTo>
                  <a:pt x="222" y="598"/>
                  <a:pt x="214" y="600"/>
                  <a:pt x="212" y="600"/>
                </a:cubicBezTo>
                <a:cubicBezTo>
                  <a:pt x="211" y="597"/>
                  <a:pt x="218" y="600"/>
                  <a:pt x="216" y="596"/>
                </a:cubicBezTo>
                <a:close/>
                <a:moveTo>
                  <a:pt x="129" y="597"/>
                </a:moveTo>
                <a:cubicBezTo>
                  <a:pt x="129" y="598"/>
                  <a:pt x="128" y="598"/>
                  <a:pt x="128" y="598"/>
                </a:cubicBezTo>
                <a:cubicBezTo>
                  <a:pt x="125" y="599"/>
                  <a:pt x="129" y="600"/>
                  <a:pt x="127" y="601"/>
                </a:cubicBezTo>
                <a:cubicBezTo>
                  <a:pt x="126" y="600"/>
                  <a:pt x="125" y="599"/>
                  <a:pt x="125" y="598"/>
                </a:cubicBezTo>
                <a:cubicBezTo>
                  <a:pt x="127" y="598"/>
                  <a:pt x="127" y="597"/>
                  <a:pt x="129" y="597"/>
                </a:cubicBezTo>
                <a:close/>
                <a:moveTo>
                  <a:pt x="211" y="607"/>
                </a:moveTo>
                <a:cubicBezTo>
                  <a:pt x="214" y="608"/>
                  <a:pt x="218" y="611"/>
                  <a:pt x="213" y="611"/>
                </a:cubicBezTo>
                <a:cubicBezTo>
                  <a:pt x="214" y="609"/>
                  <a:pt x="210" y="610"/>
                  <a:pt x="211" y="607"/>
                </a:cubicBezTo>
                <a:close/>
                <a:moveTo>
                  <a:pt x="170" y="663"/>
                </a:moveTo>
                <a:cubicBezTo>
                  <a:pt x="173" y="663"/>
                  <a:pt x="171" y="666"/>
                  <a:pt x="171" y="667"/>
                </a:cubicBezTo>
                <a:cubicBezTo>
                  <a:pt x="169" y="667"/>
                  <a:pt x="170" y="664"/>
                  <a:pt x="170" y="663"/>
                </a:cubicBezTo>
                <a:close/>
              </a:path>
            </a:pathLst>
          </a:custGeom>
          <a:gradFill>
            <a:gsLst>
              <a:gs pos="0">
                <a:srgbClr val="6C8497"/>
              </a:gs>
              <a:gs pos="80000">
                <a:srgbClr val="627B90"/>
              </a:gs>
              <a:gs pos="0">
                <a:schemeClr val="bg1"/>
              </a:gs>
            </a:gsLst>
            <a:lin ang="16200000" scaled="1"/>
          </a:gradFill>
          <a:ln>
            <a:noFill/>
          </a:ln>
        </p:spPr>
        <p:txBody>
          <a:bodyPr vert="horz" wrap="square" lIns="91440" tIns="45720" rIns="91440" bIns="45720" numCol="1" anchor="t" anchorCtr="0" compatLnSpc="1"/>
          <a:lstStyle/>
          <a:p>
            <a:endParaRPr lang="zh-CN" altLang="en-US">
              <a:solidFill>
                <a:prstClr val="black"/>
              </a:solidFill>
            </a:endParaRPr>
          </a:p>
        </p:txBody>
      </p:sp>
      <p:sp>
        <p:nvSpPr>
          <p:cNvPr id="3" name="矩形 2"/>
          <p:cNvSpPr/>
          <p:nvPr/>
        </p:nvSpPr>
        <p:spPr>
          <a:xfrm>
            <a:off x="541881" y="1034366"/>
            <a:ext cx="1411783" cy="523220"/>
          </a:xfrm>
          <a:prstGeom prst="rect">
            <a:avLst/>
          </a:prstGeom>
        </p:spPr>
        <p:txBody>
          <a:bodyPr wrap="square">
            <a:spAutoFit/>
          </a:bodyPr>
          <a:lstStyle/>
          <a:p>
            <a:pPr algn="ctr"/>
            <a:r>
              <a:rPr lang="zh-CN" altLang="en-US" sz="2800" b="1" dirty="0" smtClean="0">
                <a:solidFill>
                  <a:prstClr val="white"/>
                </a:solidFill>
                <a:latin typeface="微软雅黑" panose="020B0503020204020204" pitchFamily="34" charset="-122"/>
              </a:rPr>
              <a:t>第</a:t>
            </a:r>
            <a:r>
              <a:rPr lang="en-US" altLang="zh-CN" sz="2800" b="1" dirty="0" smtClean="0">
                <a:solidFill>
                  <a:prstClr val="white"/>
                </a:solidFill>
                <a:latin typeface="微软雅黑" panose="020B0503020204020204" pitchFamily="34" charset="-122"/>
              </a:rPr>
              <a:t>13</a:t>
            </a:r>
            <a:r>
              <a:rPr lang="zh-CN" altLang="en-US" sz="2800" b="1" dirty="0" smtClean="0">
                <a:solidFill>
                  <a:prstClr val="white"/>
                </a:solidFill>
                <a:latin typeface="微软雅黑" panose="020B0503020204020204" pitchFamily="34" charset="-122"/>
              </a:rPr>
              <a:t>讲</a:t>
            </a:r>
            <a:endParaRPr lang="zh-CN" altLang="en-US" sz="2800" dirty="0">
              <a:solidFill>
                <a:prstClr val="white"/>
              </a:solidFill>
            </a:endParaRPr>
          </a:p>
        </p:txBody>
      </p:sp>
      <p:sp>
        <p:nvSpPr>
          <p:cNvPr id="4" name="矩形 3"/>
          <p:cNvSpPr/>
          <p:nvPr/>
        </p:nvSpPr>
        <p:spPr>
          <a:xfrm>
            <a:off x="2497866" y="2262740"/>
            <a:ext cx="8615911" cy="1911292"/>
          </a:xfrm>
          <a:prstGeom prst="rect">
            <a:avLst/>
          </a:prstGeom>
          <a:noFill/>
        </p:spPr>
        <p:txBody>
          <a:bodyPr wrap="square">
            <a:spAutoFit/>
          </a:bodyPr>
          <a:lstStyle/>
          <a:p>
            <a:pPr algn="ctr">
              <a:lnSpc>
                <a:spcPct val="130000"/>
              </a:lnSpc>
            </a:pPr>
            <a:r>
              <a:rPr lang="zh-CN" altLang="zh-CN" sz="4800" b="1" spc="300" dirty="0" smtClean="0">
                <a:solidFill>
                  <a:prstClr val="black"/>
                </a:solidFill>
                <a:latin typeface="微软雅黑" panose="020B0503020204020204" pitchFamily="34" charset="-122"/>
                <a:ea typeface="微软雅黑" panose="020B0503020204020204" pitchFamily="34" charset="-122"/>
              </a:rPr>
              <a:t>中国共产党</a:t>
            </a:r>
            <a:r>
              <a:rPr lang="zh-CN" altLang="zh-CN" sz="4800" b="1" spc="300" dirty="0">
                <a:solidFill>
                  <a:prstClr val="black"/>
                </a:solidFill>
                <a:latin typeface="微软雅黑" panose="020B0503020204020204" pitchFamily="34" charset="-122"/>
                <a:ea typeface="微软雅黑" panose="020B0503020204020204" pitchFamily="34" charset="-122"/>
              </a:rPr>
              <a:t>成立与新民主主义革命兴起</a:t>
            </a:r>
            <a:endParaRPr lang="zh-CN" altLang="zh-CN" sz="4800" b="1" spc="3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1648" y="189434"/>
            <a:ext cx="11301889" cy="1212640"/>
          </a:xfrm>
          <a:prstGeom prst="rect">
            <a:avLst/>
          </a:prstGeom>
        </p:spPr>
        <p:txBody>
          <a:bodyPr wrap="square">
            <a:spAutoFit/>
          </a:bodyPr>
          <a:lstStyle/>
          <a:p>
            <a:pPr algn="just">
              <a:lnSpc>
                <a:spcPct val="140000"/>
              </a:lnSpc>
              <a:spcAft>
                <a:spcPts val="0"/>
              </a:spcAft>
            </a:pPr>
            <a:r>
              <a:rPr lang="zh-CN" altLang="zh-CN" sz="2600" b="1" kern="100" dirty="0">
                <a:latin typeface="Times New Roman" panose="02020603050405020304" pitchFamily="18" charset="0"/>
                <a:ea typeface="微软雅黑" panose="020B0503020204020204" pitchFamily="34" charset="-122"/>
                <a:cs typeface="Times New Roman" panose="02020603050405020304" pitchFamily="18" charset="0"/>
              </a:rPr>
              <a:t>考点三　追寻红色足迹，传承红色精神</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6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6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红军不怕远征</a:t>
            </a:r>
            <a:r>
              <a:rPr lang="zh-CN" altLang="zh-CN" sz="2600" b="1" kern="100" dirty="0" smtClean="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难</a:t>
            </a:r>
            <a:endParaRPr lang="zh-CN" altLang="zh-CN" sz="26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pic>
        <p:nvPicPr>
          <p:cNvPr id="6146" name="Picture 2" descr="7-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1662" y="1485578"/>
            <a:ext cx="4731460" cy="215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31648" y="1341562"/>
            <a:ext cx="6750014" cy="2332946"/>
          </a:xfrm>
          <a:prstGeom prst="rect">
            <a:avLst/>
          </a:prstGeom>
        </p:spPr>
        <p:txBody>
          <a:bodyPr wrap="square">
            <a:spAutoFit/>
          </a:bodyPr>
          <a:lstStyle/>
          <a:p>
            <a:pPr algn="just">
              <a:lnSpc>
                <a:spcPct val="140000"/>
              </a:lnSpc>
              <a:spcAft>
                <a:spcPts val="0"/>
              </a:spcAft>
            </a:pPr>
            <a:r>
              <a:rPr lang="zh-CN" altLang="zh-CN" sz="2600" b="1" kern="100" spc="-4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史料</a:t>
            </a:r>
            <a:r>
              <a:rPr lang="zh-CN" altLang="zh-CN" sz="2600" kern="100" spc="-40" dirty="0">
                <a:latin typeface="Times New Roman" panose="02020603050405020304" pitchFamily="18" charset="0"/>
                <a:ea typeface="方正中等线简体" panose="03000509000000000000" pitchFamily="65" charset="-122"/>
                <a:cs typeface="Times New Roman" panose="02020603050405020304" pitchFamily="18" charset="0"/>
              </a:rPr>
              <a:t>　长征又是宣言书。它向全世界宣告，红军是英雄好汉，帝国主义者和他们的走狗蒋介石等辈则是完全无用的。长征宣告了帝国主义和</a:t>
            </a:r>
            <a:r>
              <a:rPr lang="zh-CN" altLang="zh-CN" sz="2600" kern="100" spc="-40" dirty="0" smtClean="0">
                <a:latin typeface="Times New Roman" panose="02020603050405020304" pitchFamily="18" charset="0"/>
                <a:ea typeface="方正中等线简体" panose="03000509000000000000" pitchFamily="65" charset="-122"/>
                <a:cs typeface="Times New Roman" panose="02020603050405020304" pitchFamily="18" charset="0"/>
              </a:rPr>
              <a:t>蒋介石围追堵截</a:t>
            </a:r>
            <a:r>
              <a:rPr lang="zh-CN" altLang="zh-CN" sz="2600" kern="100" spc="-40" dirty="0">
                <a:latin typeface="Times New Roman" panose="02020603050405020304" pitchFamily="18" charset="0"/>
                <a:ea typeface="方正中等线简体" panose="03000509000000000000" pitchFamily="65" charset="-122"/>
                <a:cs typeface="Times New Roman" panose="02020603050405020304" pitchFamily="18" charset="0"/>
              </a:rPr>
              <a:t>的破产。</a:t>
            </a:r>
            <a:r>
              <a:rPr lang="zh-CN" altLang="zh-CN" sz="2600" kern="100" spc="-40" dirty="0" smtClean="0">
                <a:latin typeface="Times New Roman" panose="02020603050405020304" pitchFamily="18" charset="0"/>
                <a:ea typeface="方正中等线简体" panose="03000509000000000000" pitchFamily="65" charset="-122"/>
                <a:cs typeface="Times New Roman" panose="02020603050405020304" pitchFamily="18" charset="0"/>
              </a:rPr>
              <a:t>长</a:t>
            </a:r>
            <a:r>
              <a:rPr lang="zh-CN" altLang="zh-CN" sz="2600" kern="100" spc="-40" dirty="0">
                <a:latin typeface="Times New Roman" panose="02020603050405020304" pitchFamily="18" charset="0"/>
                <a:ea typeface="方正中等线简体" panose="03000509000000000000" pitchFamily="65" charset="-122"/>
                <a:cs typeface="Times New Roman" panose="02020603050405020304" pitchFamily="18" charset="0"/>
              </a:rPr>
              <a:t>征</a:t>
            </a:r>
            <a:r>
              <a:rPr lang="zh-CN" altLang="zh-CN" sz="2600" kern="100" spc="-40" dirty="0" smtClean="0">
                <a:latin typeface="Times New Roman" panose="02020603050405020304" pitchFamily="18" charset="0"/>
                <a:ea typeface="方正中等线简体" panose="03000509000000000000" pitchFamily="65" charset="-122"/>
                <a:cs typeface="Times New Roman" panose="02020603050405020304" pitchFamily="18" charset="0"/>
              </a:rPr>
              <a:t>又是宣</a:t>
            </a:r>
            <a:r>
              <a:rPr lang="zh-CN" altLang="zh-CN" sz="2600" kern="100" spc="-30" dirty="0">
                <a:latin typeface="Times New Roman" panose="02020603050405020304" pitchFamily="18" charset="0"/>
                <a:ea typeface="方正中等线简体" panose="03000509000000000000" pitchFamily="65" charset="-122"/>
                <a:cs typeface="Times New Roman" panose="02020603050405020304" pitchFamily="18" charset="0"/>
              </a:rPr>
              <a:t>传队</a:t>
            </a:r>
            <a:r>
              <a:rPr lang="zh-CN" altLang="zh-CN" sz="2600" kern="100" spc="-3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600" kern="100" spc="-4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331648" y="3573810"/>
            <a:ext cx="11452190" cy="2834237"/>
          </a:xfrm>
          <a:prstGeom prst="rect">
            <a:avLst/>
          </a:prstGeom>
        </p:spPr>
        <p:txBody>
          <a:bodyPr wrap="square">
            <a:spAutoFit/>
          </a:bodyPr>
          <a:lstStyle/>
          <a:p>
            <a:pPr algn="just">
              <a:lnSpc>
                <a:spcPct val="140000"/>
              </a:lnSpc>
              <a:spcAft>
                <a:spcPts val="0"/>
              </a:spcAft>
            </a:pPr>
            <a:r>
              <a:rPr lang="zh-CN" altLang="zh-CN" sz="2600" kern="100" spc="-30" dirty="0" smtClean="0">
                <a:latin typeface="Times New Roman" panose="02020603050405020304" pitchFamily="18" charset="0"/>
                <a:ea typeface="方正中等线简体" panose="03000509000000000000" pitchFamily="65" charset="-122"/>
                <a:cs typeface="Times New Roman" panose="02020603050405020304" pitchFamily="18" charset="0"/>
              </a:rPr>
              <a:t>它</a:t>
            </a:r>
            <a:r>
              <a:rPr lang="zh-CN" altLang="zh-CN" sz="2600" kern="100" spc="-30" dirty="0">
                <a:latin typeface="Times New Roman" panose="02020603050405020304" pitchFamily="18" charset="0"/>
                <a:ea typeface="方正中等线简体" panose="03000509000000000000" pitchFamily="65" charset="-122"/>
                <a:cs typeface="Times New Roman" panose="02020603050405020304" pitchFamily="18" charset="0"/>
              </a:rPr>
              <a:t>向十一个省内大约两万万人民宣布，只有红军的道路，才是解放他们的道路。不因此一举，那么广大的民众怎会如此迅速地知道世界上还有红军这样一篇大道理呢？长征又是播种机。它散布了许多种子在十一个省内，发芽、长叶、开花、结果，将来是会有收获的。总而言之，长征是以我们胜利、敌人失败的结果而告结束</a:t>
            </a:r>
            <a:r>
              <a:rPr lang="zh-CN" altLang="zh-CN" sz="2600" kern="100" spc="-3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600" kern="100" spc="-3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600" kern="100" spc="-30" dirty="0">
                <a:latin typeface="Times New Roman" panose="02020603050405020304" pitchFamily="18" charset="0"/>
                <a:ea typeface="方正中等线简体" panose="03000509000000000000" pitchFamily="65" charset="-122"/>
                <a:cs typeface="Times New Roman" panose="02020603050405020304" pitchFamily="18" charset="0"/>
              </a:rPr>
              <a:t>毛泽东《论反对帝国主义的策略》，原文有</a:t>
            </a:r>
            <a:r>
              <a:rPr lang="zh-CN" altLang="zh-CN" sz="2600" kern="100" spc="-30" dirty="0" smtClean="0">
                <a:latin typeface="Times New Roman" panose="02020603050405020304" pitchFamily="18" charset="0"/>
                <a:ea typeface="方正中等线简体" panose="03000509000000000000" pitchFamily="65" charset="-122"/>
                <a:cs typeface="Times New Roman" panose="02020603050405020304" pitchFamily="18" charset="0"/>
              </a:rPr>
              <a:t>改动</a:t>
            </a:r>
            <a:endParaRPr lang="zh-CN" altLang="zh-CN" sz="2600" kern="100" spc="-3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3610" y="2851551"/>
            <a:ext cx="11407208" cy="2031325"/>
          </a:xfrm>
          <a:prstGeom prst="rect">
            <a:avLst/>
          </a:prstGeom>
        </p:spPr>
        <p:txBody>
          <a:bodyPr wrap="square">
            <a:spAutoFit/>
          </a:bodyPr>
          <a:lstStyle/>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试答：</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pPr>
            <a:r>
              <a:rPr lang="en-US" altLang="zh-CN" sz="2800" kern="100" dirty="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a:t>
            </a:r>
            <a:endParaRPr lang="en-US"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pPr>
            <a:r>
              <a:rPr lang="en-US" altLang="zh-CN" sz="2800" kern="100" dirty="0" smtClean="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a:t>
            </a:r>
            <a:endParaRPr lang="en-US"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463610" y="1557586"/>
            <a:ext cx="11407208"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思考：</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史料体现了红军长征什么样的精神品质？</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622598" y="2781722"/>
            <a:ext cx="10925575" cy="1957139"/>
          </a:xfrm>
          <a:prstGeom prst="rect">
            <a:avLst/>
          </a:prstGeom>
        </p:spPr>
        <p:txBody>
          <a:bodyPr wrap="square">
            <a:spAutoFit/>
          </a:bodyPr>
          <a:lstStyle/>
          <a:p>
            <a:pPr algn="just">
              <a:lnSpc>
                <a:spcPct val="150000"/>
              </a:lnSpc>
              <a:spcAft>
                <a:spcPts val="0"/>
              </a:spcAft>
            </a:pP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对</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革命理想和事业无比的忠诚、坚定的信念；不怕牺牲、勇于胜利的无产阶级革命乐观主义精神；顾全大局、严守纪律、亲密团结的高尚品德；</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一不怕苦，二不怕死</a:t>
            </a:r>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的革命英雄主义精神。</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8582" y="107901"/>
            <a:ext cx="11082498" cy="664477"/>
          </a:xfrm>
          <a:prstGeom prst="rect">
            <a:avLst/>
          </a:prstGeom>
        </p:spPr>
        <p:txBody>
          <a:bodyPr wrap="square">
            <a:spAutoFit/>
          </a:bodyPr>
          <a:lstStyle/>
          <a:p>
            <a:pPr algn="just">
              <a:lnSpc>
                <a:spcPct val="150000"/>
              </a:lnSpc>
              <a:spcAft>
                <a:spcPts val="0"/>
              </a:spcAft>
            </a:pP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新民主主义革命的红色精神</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graphicFrame>
        <p:nvGraphicFramePr>
          <p:cNvPr id="2" name="表格 1"/>
          <p:cNvGraphicFramePr>
            <a:graphicFrameLocks noGrp="1"/>
          </p:cNvGraphicFramePr>
          <p:nvPr/>
        </p:nvGraphicFramePr>
        <p:xfrm>
          <a:off x="619231" y="827981"/>
          <a:ext cx="10732559" cy="5760720"/>
        </p:xfrm>
        <a:graphic>
          <a:graphicData uri="http://schemas.openxmlformats.org/drawingml/2006/table">
            <a:tbl>
              <a:tblPr/>
              <a:tblGrid>
                <a:gridCol w="1875575"/>
                <a:gridCol w="2736304"/>
                <a:gridCol w="6120680"/>
              </a:tblGrid>
              <a:tr h="176862">
                <a:tc>
                  <a:txBody>
                    <a:bodyPr/>
                    <a:lstStyle/>
                    <a:p>
                      <a:pPr algn="ctr">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红色精神</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历史由来</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精神内涵</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862">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五四精神</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五四运动</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爱国、进步、民主、科学</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586">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红船精神</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中共一大成立</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浙江嘉兴南湖</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altLang="en-US"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开</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天辟地</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、敢为人先的首创精神；坚定理想、百折不挠的奋斗精神；立党为公、忠诚为民的奉献精神</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016">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井冈山精神</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井冈山革命</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根</a:t>
                      </a:r>
                      <a:endPar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1755" algn="l">
                        <a:lnSpc>
                          <a:spcPct val="150000"/>
                        </a:lnSpc>
                        <a:spcAft>
                          <a:spcPts val="0"/>
                        </a:spcAft>
                      </a:pP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据</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地</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井冈山道路</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坚定不移的革命信念；坚持党的绝对领导；密切联系人民群众的思想作风；一切从实际出发的思想路线；艰苦奋斗的作风，坚定的信念</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694606" y="981523"/>
          <a:ext cx="10729192" cy="5120640"/>
        </p:xfrm>
        <a:graphic>
          <a:graphicData uri="http://schemas.openxmlformats.org/drawingml/2006/table">
            <a:tbl>
              <a:tblPr/>
              <a:tblGrid>
                <a:gridCol w="936104"/>
                <a:gridCol w="1944216"/>
                <a:gridCol w="7848872"/>
              </a:tblGrid>
              <a:tr h="707447">
                <a:tc>
                  <a:txBody>
                    <a:bodyPr/>
                    <a:lstStyle/>
                    <a:p>
                      <a:pPr algn="ctr">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长征精神</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长征</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p>
                      <a:pPr marL="71755" algn="l">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战略转移</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坚定革命信念，坚信正义的精神；不怕困难、不怕牺牲的精神；独立自主、一切从实际出发的精神；顾全大局、紧密团结的精神；患难与共、艰苦奋斗的精神</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5877">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延安精神</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延安时期</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p>
                      <a:pPr marL="71755" algn="l">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党中央指挥抗日战争和解放战争</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自力更生、艰苦奋斗的创业精神；全心全意为人民服务的精神；理论联系实际；不断开拓创新的精神；实事求是的思想路线</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78582" y="261442"/>
          <a:ext cx="11233248" cy="6400800"/>
        </p:xfrm>
        <a:graphic>
          <a:graphicData uri="http://schemas.openxmlformats.org/drawingml/2006/table">
            <a:tbl>
              <a:tblPr/>
              <a:tblGrid>
                <a:gridCol w="1368152"/>
                <a:gridCol w="2016224"/>
                <a:gridCol w="7848872"/>
              </a:tblGrid>
              <a:tr h="1061170">
                <a:tc>
                  <a:txBody>
                    <a:bodyPr/>
                    <a:lstStyle/>
                    <a:p>
                      <a:pPr algn="ctr">
                        <a:lnSpc>
                          <a:spcPct val="150000"/>
                        </a:lnSpc>
                        <a:spcAft>
                          <a:spcPts val="0"/>
                        </a:spcAft>
                      </a:pP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抗战</a:t>
                      </a:r>
                      <a:endPar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algn="ctr">
                        <a:lnSpc>
                          <a:spcPct val="150000"/>
                        </a:lnSpc>
                        <a:spcAft>
                          <a:spcPts val="0"/>
                        </a:spcAft>
                      </a:pP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精神</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抗日战争</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全民族抗战</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万众一心、共赴国难，天下兴亡、匹夫有责的爱国精神；万众一心、共御外侮的大局意识；百折不挠、坚韧不拔、越挫越勇的必胜信念；不畏强暴、血战到底的英雄气概；艰苦奋斗、自力更生的民族意志；伸张正义、维护和平的人类主张</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2739">
                <a:tc>
                  <a:txBody>
                    <a:bodyPr/>
                    <a:lstStyle/>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西柏坡精神</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西柏坡会议</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p>
                      <a:pPr marL="71755" algn="l">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党的工作重心转变</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两个敢于，即敢于斗争、敢于胜利的彻底革命精神；两个善于，即善于破坏旧世界、善于建设新世界的开拓创新精神；两个坚持，即坚持依靠群众、坚持团结统一的民主团结精神；两个务必，即谦虚谨慎、艰苦奋斗的精神</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8182" marR="81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3610" y="2277228"/>
            <a:ext cx="11407208" cy="267765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试答：</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pPr>
            <a:r>
              <a:rPr lang="en-US" altLang="zh-CN" sz="2800" kern="100" dirty="0" smtClean="0">
                <a:solidFill>
                  <a:prstClr val="black"/>
                </a:solidFill>
                <a:latin typeface="Times New Roman" panose="02020603050405020304" pitchFamily="18" charset="0"/>
                <a:ea typeface="方正中等线简体" panose="03000509000000000000" pitchFamily="65" charset="-122"/>
                <a:cs typeface="Courier New" panose="02070309020205020404" pitchFamily="49" charset="0"/>
              </a:rPr>
              <a:t>_____________________________________________________________________________________________________________________________________________________________________________________________</a:t>
            </a:r>
            <a:endParaRPr lang="en-US"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463610" y="1341562"/>
            <a:ext cx="11407208" cy="6644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思考：</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综上所述，你怎样理解红色精神的本质？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622598" y="2207399"/>
            <a:ext cx="10925575" cy="2603470"/>
          </a:xfrm>
          <a:prstGeom prst="rect">
            <a:avLst/>
          </a:prstGeom>
        </p:spPr>
        <p:txBody>
          <a:bodyPr wrap="square">
            <a:spAutoFit/>
          </a:bodyPr>
          <a:lstStyle/>
          <a:p>
            <a:pPr algn="just">
              <a:lnSpc>
                <a:spcPct val="150000"/>
              </a:lnSpc>
              <a:spcAft>
                <a:spcPts val="0"/>
              </a:spcAft>
            </a:pPr>
            <a:r>
              <a:rPr lang="en-US"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红色</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精神：中国共产党不惧生死，不畏艰险，带领中国人民进行革命、建设和改革，并最终取得了辉煌成就，建立了丰功伟绩；并着立于指导广大青少年，培养他们艰苦奋斗、顽强拼搏的精神，为我国的社会主义建设作出应有的贡献，为民族的伟大复兴添砖增瓦。</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62558" y="231256"/>
          <a:ext cx="11593288" cy="6400800"/>
        </p:xfrm>
        <a:graphic>
          <a:graphicData uri="http://schemas.openxmlformats.org/drawingml/2006/table">
            <a:tbl>
              <a:tblPr/>
              <a:tblGrid>
                <a:gridCol w="1872208"/>
                <a:gridCol w="9721080"/>
              </a:tblGrid>
              <a:tr h="120014">
                <a:tc gridSpan="2">
                  <a:txBody>
                    <a:bodyPr/>
                    <a:lstStyle/>
                    <a:p>
                      <a:pPr algn="ctr">
                        <a:lnSpc>
                          <a:spcPts val="4200"/>
                        </a:lnSpc>
                        <a:spcAft>
                          <a:spcPts val="0"/>
                        </a:spcAft>
                      </a:pP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必备术语</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11660" marR="116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2520280">
                <a:tc>
                  <a:txBody>
                    <a:bodyPr/>
                    <a:lstStyle/>
                    <a:p>
                      <a:pPr marL="71755" algn="l">
                        <a:lnSpc>
                          <a:spcPts val="4200"/>
                        </a:lnSpc>
                        <a:spcAft>
                          <a:spcPts val="0"/>
                        </a:spcAft>
                      </a:pP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五四运动与中国共产党的诞生</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ts val="4200"/>
                        </a:lnSpc>
                        <a:spcAft>
                          <a:spcPts val="0"/>
                        </a:spcAft>
                      </a:pPr>
                      <a:r>
                        <a:rPr lang="en-US" sz="26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五四运动是一场伟大的反帝爱国运动。五四爱国运动是中国从旧民主主义革命发展到新民主主义革命的转折点。在近代以来中华民族追求民族独立和发展进步的历史进程中具有里程碑意义。</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1755" algn="l">
                        <a:lnSpc>
                          <a:spcPts val="4200"/>
                        </a:lnSpc>
                        <a:spcAft>
                          <a:spcPts val="0"/>
                        </a:spcAft>
                      </a:pPr>
                      <a:r>
                        <a:rPr lang="en-US" sz="26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新民主主义革命是指在半殖民地半封建社会性质的中国，由无产阶级领导的、人民大众的、反帝反封建的民主革命，其性质属于资产阶级民主革命范畴。</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1755" algn="l">
                        <a:lnSpc>
                          <a:spcPts val="4200"/>
                        </a:lnSpc>
                        <a:spcAft>
                          <a:spcPts val="0"/>
                        </a:spcAft>
                      </a:pPr>
                      <a:r>
                        <a:rPr lang="en-US" sz="26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3.</a:t>
                      </a: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自从有了中国共产党，中国革命有了正确的前进方向，中国人民有了强大的凝聚力量，中国命运有了光明的背景。从此，中国革命的面貌焕然一新。</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1755" algn="l">
                        <a:lnSpc>
                          <a:spcPts val="4200"/>
                        </a:lnSpc>
                        <a:spcAft>
                          <a:spcPts val="0"/>
                        </a:spcAft>
                      </a:pPr>
                      <a:r>
                        <a:rPr lang="en-US" sz="26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4.1924</a:t>
                      </a: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年，国民党一大召开标志着国共第一次合作正式形成，国民革命运动开展起来。国民党右派叛变革命，国民革命失败。</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34566" y="261442"/>
          <a:ext cx="11521280" cy="6172200"/>
        </p:xfrm>
        <a:graphic>
          <a:graphicData uri="http://schemas.openxmlformats.org/drawingml/2006/table">
            <a:tbl>
              <a:tblPr/>
              <a:tblGrid>
                <a:gridCol w="1584176"/>
                <a:gridCol w="9937104"/>
              </a:tblGrid>
              <a:tr h="2400266">
                <a:tc>
                  <a:txBody>
                    <a:bodyPr/>
                    <a:lstStyle/>
                    <a:p>
                      <a:pPr marL="71755" algn="l">
                        <a:lnSpc>
                          <a:spcPct val="150000"/>
                        </a:lnSpc>
                        <a:spcAft>
                          <a:spcPts val="0"/>
                        </a:spcAft>
                      </a:pPr>
                      <a:r>
                        <a:rPr lang="zh-CN" sz="27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南京国民政府的统治和中国共产党开辟革命新道路</a:t>
                      </a:r>
                      <a:endParaRPr lang="zh-CN" sz="27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en-US" sz="27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zh-CN" sz="27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南京国民政府建立至七七事变爆发之前，是中国民族工业较快发展时期，在一定程度上抵御了列强的经济侵略，为抗日战争胜利奠定了一定的物质基础。</a:t>
                      </a:r>
                      <a:endParaRPr lang="zh-CN" sz="27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1755" algn="l">
                        <a:lnSpc>
                          <a:spcPct val="150000"/>
                        </a:lnSpc>
                        <a:spcAft>
                          <a:spcPts val="0"/>
                        </a:spcAft>
                      </a:pPr>
                      <a:r>
                        <a:rPr lang="en-US" sz="27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zh-CN" sz="27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八七会议是中共历史上的转折性会议，总结了国民革命失败的经验教训，确定实行土地革命和武装反抗国民党反动派的总方针。</a:t>
                      </a:r>
                      <a:endParaRPr lang="zh-CN" sz="27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1755" algn="l">
                        <a:lnSpc>
                          <a:spcPct val="150000"/>
                        </a:lnSpc>
                        <a:spcAft>
                          <a:spcPts val="0"/>
                        </a:spcAft>
                      </a:pPr>
                      <a:r>
                        <a:rPr lang="en-US" sz="27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3.</a:t>
                      </a:r>
                      <a:r>
                        <a:rPr lang="zh-CN" sz="27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工农武装割据道路是把马克思主义与中国实际相结合的道路，是符合中国国情的，并且被后来的革命实践证明了的唯一正确的革命道路。</a:t>
                      </a:r>
                      <a:endParaRPr lang="zh-CN" sz="27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1755" algn="l">
                        <a:lnSpc>
                          <a:spcPct val="150000"/>
                        </a:lnSpc>
                        <a:spcAft>
                          <a:spcPts val="0"/>
                        </a:spcAft>
                      </a:pPr>
                      <a:r>
                        <a:rPr lang="en-US" sz="27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4.</a:t>
                      </a:r>
                      <a:r>
                        <a:rPr lang="zh-CN" sz="27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遵义会议是中国共产党第一次独立自主地解决自己的路线、方针和政策问题的会议，标志着中国共产党从幼稚走向成熟。</a:t>
                      </a:r>
                      <a:endParaRPr lang="zh-CN" sz="27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a:hlinkClick r:id="rId1" action="ppaction://hlinksldjump"/>
          </p:cNvPr>
          <p:cNvSpPr/>
          <p:nvPr/>
        </p:nvSpPr>
        <p:spPr bwMode="auto">
          <a:xfrm>
            <a:off x="11211213" y="6398788"/>
            <a:ext cx="979200" cy="46080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lang="zh-CN" altLang="en-US" sz="20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a:rPr>
              <a:t>返 回</a:t>
            </a:r>
            <a:endParaRPr lang="zh-CN" altLang="en-US" sz="20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25475" y="271296"/>
            <a:ext cx="12215888" cy="504602"/>
          </a:xfrm>
          <a:custGeom>
            <a:avLst/>
            <a:gdLst>
              <a:gd name="connsiteX0" fmla="*/ 0 w 6167214"/>
              <a:gd name="connsiteY0" fmla="*/ 0 h 927757"/>
              <a:gd name="connsiteX1" fmla="*/ 6167214 w 6167214"/>
              <a:gd name="connsiteY1" fmla="*/ 0 h 927757"/>
              <a:gd name="connsiteX2" fmla="*/ 5799071 w 6167214"/>
              <a:gd name="connsiteY2" fmla="*/ 927757 h 927757"/>
              <a:gd name="connsiteX3" fmla="*/ 0 w 6167214"/>
              <a:gd name="connsiteY3" fmla="*/ 927757 h 927757"/>
            </a:gdLst>
            <a:ahLst/>
            <a:cxnLst>
              <a:cxn ang="0">
                <a:pos x="connsiteX0" y="connsiteY0"/>
              </a:cxn>
              <a:cxn ang="0">
                <a:pos x="connsiteX1" y="connsiteY1"/>
              </a:cxn>
              <a:cxn ang="0">
                <a:pos x="connsiteX2" y="connsiteY2"/>
              </a:cxn>
              <a:cxn ang="0">
                <a:pos x="connsiteX3" y="connsiteY3"/>
              </a:cxn>
            </a:cxnLst>
            <a:rect l="l" t="t" r="r" b="b"/>
            <a:pathLst>
              <a:path w="6167214" h="927757">
                <a:moveTo>
                  <a:pt x="0" y="0"/>
                </a:moveTo>
                <a:lnTo>
                  <a:pt x="6167214" y="0"/>
                </a:lnTo>
                <a:lnTo>
                  <a:pt x="5799071" y="927757"/>
                </a:lnTo>
                <a:lnTo>
                  <a:pt x="0" y="927757"/>
                </a:lnTo>
                <a:close/>
              </a:path>
            </a:pathLst>
          </a:custGeom>
          <a:gradFill flip="none" rotWithShape="1">
            <a:gsLst>
              <a:gs pos="0">
                <a:schemeClr val="accent5">
                  <a:lumMod val="40000"/>
                  <a:lumOff val="60000"/>
                  <a:alpha val="0"/>
                </a:schemeClr>
              </a:gs>
              <a:gs pos="100000">
                <a:srgbClr val="DDE3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flipV="1">
            <a:off x="0" y="189434"/>
            <a:ext cx="12190413" cy="32770"/>
          </a:xfrm>
          <a:prstGeom prst="line">
            <a:avLst/>
          </a:prstGeom>
          <a:ln>
            <a:gradFill>
              <a:gsLst>
                <a:gs pos="0">
                  <a:schemeClr val="accent1">
                    <a:lumMod val="5000"/>
                    <a:lumOff val="95000"/>
                    <a:alpha val="0"/>
                  </a:schemeClr>
                </a:gs>
                <a:gs pos="80000">
                  <a:srgbClr val="DDE3E8"/>
                </a:gs>
                <a:gs pos="0">
                  <a:schemeClr val="bg1"/>
                </a:gs>
              </a:gsLst>
              <a:lin ang="0" scaled="0"/>
            </a:gra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387046" y="261987"/>
            <a:ext cx="3416320" cy="523220"/>
          </a:xfrm>
          <a:prstGeom prst="rect">
            <a:avLst/>
          </a:prstGeom>
        </p:spPr>
        <p:txBody>
          <a:bodyPr wrap="none">
            <a:spAutoFit/>
          </a:bodyPr>
          <a:lstStyle/>
          <a:p>
            <a:pPr algn="ctr"/>
            <a:r>
              <a:rPr lang="zh-CN" altLang="en-US" sz="2800" b="1" kern="100" dirty="0">
                <a:latin typeface="Times New Roman" panose="02020603050405020304" pitchFamily="18" charset="0"/>
                <a:ea typeface="微软雅黑" panose="020B0503020204020204" pitchFamily="34" charset="-122"/>
              </a:rPr>
              <a:t>练测评估</a:t>
            </a:r>
            <a:r>
              <a:rPr lang="zh-CN" altLang="en-US" sz="2800" b="1" kern="100" dirty="0" smtClean="0">
                <a:latin typeface="Times New Roman" panose="02020603050405020304" pitchFamily="18" charset="0"/>
                <a:ea typeface="微软雅黑" panose="020B0503020204020204" pitchFamily="34" charset="-122"/>
              </a:rPr>
              <a:t>　目标达成</a:t>
            </a:r>
            <a:endParaRPr lang="zh-CN" altLang="en-US" sz="2800" b="1" kern="100" dirty="0">
              <a:latin typeface="Times New Roman" panose="02020603050405020304" pitchFamily="18" charset="0"/>
              <a:ea typeface="微软雅黑" panose="020B0503020204020204" pitchFamily="34" charset="-122"/>
            </a:endParaRPr>
          </a:p>
        </p:txBody>
      </p:sp>
      <p:cxnSp>
        <p:nvCxnSpPr>
          <p:cNvPr id="20" name="直接连接符 19"/>
          <p:cNvCxnSpPr/>
          <p:nvPr/>
        </p:nvCxnSpPr>
        <p:spPr>
          <a:xfrm flipV="1">
            <a:off x="-25475" y="820366"/>
            <a:ext cx="12185801" cy="17140"/>
          </a:xfrm>
          <a:prstGeom prst="line">
            <a:avLst/>
          </a:prstGeom>
          <a:ln>
            <a:gradFill>
              <a:gsLst>
                <a:gs pos="0">
                  <a:srgbClr val="DDE3E8"/>
                </a:gs>
                <a:gs pos="80000">
                  <a:srgbClr val="DDE3E8"/>
                </a:gs>
                <a:gs pos="0">
                  <a:schemeClr val="bg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55111" y="909514"/>
            <a:ext cx="11280191" cy="1957139"/>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rPr>
              <a:t>1.</a:t>
            </a:r>
            <a:r>
              <a:rPr lang="en-US" altLang="zh-CN" sz="2800" kern="100" dirty="0">
                <a:latin typeface="Times New Roman" panose="02020603050405020304" pitchFamily="18" charset="0"/>
              </a:rPr>
              <a:t>(2020·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山东卷</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五四时期，中国知识界掀起了</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平民教育运动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。如图为</a:t>
            </a:r>
            <a:r>
              <a:rPr lang="en-US" altLang="zh-CN" sz="2800" kern="100" dirty="0">
                <a:latin typeface="Times New Roman" panose="02020603050405020304" pitchFamily="18" charset="0"/>
                <a:ea typeface="方正中等线简体" panose="03000509000000000000" pitchFamily="65" charset="-122"/>
              </a:rPr>
              <a:t>1919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月北京大学</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平民教育讲演团</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成员许德珩对一群小商人、人力车夫和店员演说的内容摘录。这反映出知识界已初步认识到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14"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表格 1"/>
          <p:cNvGraphicFramePr>
            <a:graphicFrameLocks noGrp="1"/>
          </p:cNvGraphicFramePr>
          <p:nvPr/>
        </p:nvGraphicFramePr>
        <p:xfrm>
          <a:off x="550590" y="2951175"/>
          <a:ext cx="11089232" cy="2062795"/>
        </p:xfrm>
        <a:graphic>
          <a:graphicData uri="http://schemas.openxmlformats.org/drawingml/2006/table">
            <a:tbl>
              <a:tblPr firstRow="1" firstCol="1" bandRow="1"/>
              <a:tblGrid>
                <a:gridCol w="11089232"/>
              </a:tblGrid>
              <a:tr h="2062795">
                <a:tc>
                  <a:txBody>
                    <a:bodyPr/>
                    <a:lstStyle/>
                    <a:p>
                      <a:pPr marL="71755" indent="711200" algn="just">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兄弟</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这回谈话的题目是</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勤劳与知识</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各位劳动的精神，我们是很佩服的，若是再能求点知识，做个有知识的劳动家，莫终日做那些有钱人的机器、富贵人家的牛马，这是我们所盼望的。</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 name="矩形 17"/>
          <p:cNvSpPr/>
          <p:nvPr/>
        </p:nvSpPr>
        <p:spPr>
          <a:xfrm>
            <a:off x="455111" y="5013970"/>
            <a:ext cx="11280191"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平民阶层贫困落后的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根源</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新文化传播必须与劳工运动相结合</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觉醒民众对社会进步的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重要性</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rPr>
              <a:t>D</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团结工农是革命的当务之急</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TextBox 4"/>
          <p:cNvSpPr txBox="1"/>
          <p:nvPr/>
        </p:nvSpPr>
        <p:spPr>
          <a:xfrm>
            <a:off x="291837" y="5683416"/>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66143" y="1595290"/>
            <a:ext cx="10858127" cy="2626592"/>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根据材料</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若是再能求点知识，做个有知识的劳动家，莫终日做那些有钱人的机器、富贵人家的牛马，这是我们所盼望的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可知这反映出此时知识界已初步认识到觉醒民众，促进其思想解放对社会进步的重要性，故选</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0"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11"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558702" y="2493690"/>
            <a:ext cx="9505056" cy="12961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2" name="图片 21"/>
          <p:cNvPicPr>
            <a:picLocks noChangeAspect="1"/>
          </p:cNvPicPr>
          <p:nvPr/>
        </p:nvPicPr>
        <p:blipFill rotWithShape="1">
          <a:blip r:embed="rId1" cstate="print">
            <a:extLst>
              <a:ext uri="{28A0092B-C50C-407E-A947-70E740481C1C}">
                <a14:useLocalDpi xmlns:a14="http://schemas.microsoft.com/office/drawing/2010/main" val="0"/>
              </a:ext>
            </a:extLst>
          </a:blip>
          <a:srcRect l="1940" t="36062" b="12577"/>
          <a:stretch>
            <a:fillRect/>
          </a:stretch>
        </p:blipFill>
        <p:spPr>
          <a:xfrm>
            <a:off x="-25474" y="4021616"/>
            <a:ext cx="3640485" cy="2860445"/>
          </a:xfrm>
          <a:prstGeom prst="rect">
            <a:avLst/>
          </a:prstGeom>
        </p:spPr>
      </p:pic>
      <p:sp>
        <p:nvSpPr>
          <p:cNvPr id="14" name="文本框 13">
            <a:hlinkClick r:id="rId2" action="ppaction://hlinksldjump"/>
          </p:cNvPr>
          <p:cNvSpPr txBox="1"/>
          <p:nvPr/>
        </p:nvSpPr>
        <p:spPr>
          <a:xfrm>
            <a:off x="1686767" y="2664708"/>
            <a:ext cx="1800000" cy="954107"/>
          </a:xfrm>
          <a:prstGeom prst="rect">
            <a:avLst/>
          </a:prstGeom>
          <a:noFill/>
        </p:spPr>
        <p:txBody>
          <a:bodyPr wrap="square" rtlCol="0">
            <a:spAutoFit/>
          </a:bodyPr>
          <a:lstStyle/>
          <a:p>
            <a:pPr algn="ctr" defTabSz="914400"/>
            <a:r>
              <a:rPr lang="zh-CN" altLang="en-US" sz="2800" b="1" dirty="0" smtClean="0">
                <a:solidFill>
                  <a:prstClr val="white"/>
                </a:solidFill>
                <a:latin typeface="明黑" panose="020B0300000000000000" pitchFamily="34" charset="-122"/>
                <a:ea typeface="明黑" panose="020B0300000000000000" pitchFamily="34" charset="-122"/>
              </a:rPr>
              <a:t>主干梳理基础夯实</a:t>
            </a:r>
            <a:endParaRPr lang="en-US" altLang="zh-CN" sz="2800" b="1" dirty="0">
              <a:solidFill>
                <a:prstClr val="white"/>
              </a:solidFill>
              <a:latin typeface="明黑" panose="020B0300000000000000" pitchFamily="34" charset="-122"/>
              <a:ea typeface="明黑" panose="020B0300000000000000" pitchFamily="34" charset="-122"/>
            </a:endParaRPr>
          </a:p>
        </p:txBody>
      </p:sp>
      <p:sp>
        <p:nvSpPr>
          <p:cNvPr id="15" name="文本框 14">
            <a:hlinkClick r:id="rId3" action="ppaction://hlinksldjump"/>
          </p:cNvPr>
          <p:cNvSpPr txBox="1"/>
          <p:nvPr/>
        </p:nvSpPr>
        <p:spPr>
          <a:xfrm>
            <a:off x="4116353" y="2664708"/>
            <a:ext cx="1800000" cy="954107"/>
          </a:xfrm>
          <a:prstGeom prst="rect">
            <a:avLst/>
          </a:prstGeom>
          <a:noFill/>
        </p:spPr>
        <p:txBody>
          <a:bodyPr wrap="square" rtlCol="0">
            <a:spAutoFit/>
          </a:bodyPr>
          <a:lstStyle/>
          <a:p>
            <a:pPr algn="ctr" defTabSz="914400"/>
            <a:r>
              <a:rPr lang="zh-CN" altLang="en-US" sz="2800" b="1" dirty="0">
                <a:solidFill>
                  <a:prstClr val="white"/>
                </a:solidFill>
                <a:latin typeface="明黑" panose="020B0300000000000000" pitchFamily="34" charset="-122"/>
                <a:ea typeface="明黑" panose="020B0300000000000000" pitchFamily="34" charset="-122"/>
              </a:rPr>
              <a:t>核心探究　</a:t>
            </a:r>
            <a:r>
              <a:rPr lang="zh-CN" altLang="en-US" sz="2800" b="1" dirty="0" smtClean="0">
                <a:solidFill>
                  <a:prstClr val="white"/>
                </a:solidFill>
                <a:latin typeface="明黑" panose="020B0300000000000000" pitchFamily="34" charset="-122"/>
                <a:ea typeface="明黑" panose="020B0300000000000000" pitchFamily="34" charset="-122"/>
              </a:rPr>
              <a:t>  素养提升</a:t>
            </a:r>
            <a:endParaRPr lang="en-US" altLang="zh-CN" sz="2800" b="1" dirty="0">
              <a:solidFill>
                <a:prstClr val="white"/>
              </a:solidFill>
              <a:latin typeface="明黑" panose="020B0300000000000000" pitchFamily="34" charset="-122"/>
              <a:ea typeface="明黑" panose="020B0300000000000000" pitchFamily="34" charset="-122"/>
            </a:endParaRPr>
          </a:p>
        </p:txBody>
      </p:sp>
      <p:sp>
        <p:nvSpPr>
          <p:cNvPr id="16" name="文本框 15">
            <a:hlinkClick r:id="rId4" action="ppaction://hlinksldjump"/>
          </p:cNvPr>
          <p:cNvSpPr txBox="1"/>
          <p:nvPr/>
        </p:nvSpPr>
        <p:spPr>
          <a:xfrm>
            <a:off x="6545939" y="2664708"/>
            <a:ext cx="1800000" cy="954107"/>
          </a:xfrm>
          <a:prstGeom prst="rect">
            <a:avLst/>
          </a:prstGeom>
          <a:noFill/>
        </p:spPr>
        <p:txBody>
          <a:bodyPr wrap="square" rtlCol="0">
            <a:spAutoFit/>
          </a:bodyPr>
          <a:lstStyle/>
          <a:p>
            <a:pPr algn="ctr" defTabSz="914400"/>
            <a:r>
              <a:rPr lang="zh-CN" altLang="en-US" sz="2800" b="1" dirty="0" smtClean="0">
                <a:solidFill>
                  <a:prstClr val="white"/>
                </a:solidFill>
                <a:latin typeface="明黑" panose="020B0300000000000000" pitchFamily="34" charset="-122"/>
                <a:ea typeface="明黑" panose="020B0300000000000000" pitchFamily="34" charset="-122"/>
              </a:rPr>
              <a:t>练测评估目标达成</a:t>
            </a:r>
            <a:endParaRPr lang="en-US" altLang="zh-CN" sz="2800" b="1" dirty="0">
              <a:solidFill>
                <a:prstClr val="white"/>
              </a:solidFill>
              <a:latin typeface="明黑" panose="020B0300000000000000" pitchFamily="34" charset="-122"/>
              <a:ea typeface="明黑" panose="020B0300000000000000" pitchFamily="34" charset="-122"/>
            </a:endParaRPr>
          </a:p>
        </p:txBody>
      </p:sp>
      <p:sp>
        <p:nvSpPr>
          <p:cNvPr id="12" name="文本框 11">
            <a:hlinkClick r:id="rId5" action="ppaction://hlinksldjump"/>
          </p:cNvPr>
          <p:cNvSpPr txBox="1"/>
          <p:nvPr/>
        </p:nvSpPr>
        <p:spPr>
          <a:xfrm>
            <a:off x="8975526" y="2664708"/>
            <a:ext cx="1800000" cy="523220"/>
          </a:xfrm>
          <a:prstGeom prst="rect">
            <a:avLst/>
          </a:prstGeom>
          <a:noFill/>
        </p:spPr>
        <p:txBody>
          <a:bodyPr wrap="square" rtlCol="0">
            <a:spAutoFit/>
          </a:bodyPr>
          <a:lstStyle/>
          <a:p>
            <a:pPr defTabSz="914400"/>
            <a:r>
              <a:rPr lang="zh-CN" altLang="zh-CN" sz="2800" b="1" dirty="0">
                <a:solidFill>
                  <a:prstClr val="white"/>
                </a:solidFill>
                <a:latin typeface="明黑" panose="020B0300000000000000" pitchFamily="34" charset="-122"/>
                <a:ea typeface="明黑" panose="020B0300000000000000" pitchFamily="34" charset="-122"/>
              </a:rPr>
              <a:t>课时</a:t>
            </a:r>
            <a:r>
              <a:rPr lang="zh-CN" altLang="zh-CN" sz="2800" b="1" dirty="0" smtClean="0">
                <a:solidFill>
                  <a:prstClr val="white"/>
                </a:solidFill>
                <a:latin typeface="明黑" panose="020B0300000000000000" pitchFamily="34" charset="-122"/>
                <a:ea typeface="明黑" panose="020B0300000000000000" pitchFamily="34" charset="-122"/>
              </a:rPr>
              <a:t>精练</a:t>
            </a:r>
            <a:endParaRPr lang="en-US" altLang="zh-CN" sz="1800" b="1" dirty="0">
              <a:solidFill>
                <a:prstClr val="white"/>
              </a:solidFill>
              <a:latin typeface="明黑" panose="020B0300000000000000" pitchFamily="34" charset="-122"/>
              <a:ea typeface="明黑"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5444" y="549474"/>
            <a:ext cx="11099525" cy="3926885"/>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cs typeface="Courier New" panose="02070309020205020404" pitchFamily="49" charset="0"/>
              </a:rPr>
              <a:t>(2020·</a:t>
            </a:r>
            <a:r>
              <a:rPr lang="zh-CN" altLang="zh-CN" sz="2800" kern="100" dirty="0">
                <a:latin typeface="宋体" panose="02010600030101010101" pitchFamily="2" charset="-122"/>
                <a:ea typeface="楷体_GB2312" panose="02010609030101010101" pitchFamily="49" charset="-122"/>
                <a:cs typeface="Times New Roman" panose="02020603050405020304" pitchFamily="18" charset="0"/>
              </a:rPr>
              <a:t>山东卷</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如图为中国近代某一历史时期农民运动发展形势示意图。图中形势形成的原因是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辛亥革命得到各地响应</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国民革命运动的发展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农村革命根据地的开辟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Times New Roman" panose="02020603050405020304" pitchFamily="18" charset="0"/>
                <a:ea typeface="方正中等线简体" panose="03000509000000000000" pitchFamily="65" charset="-122"/>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人民解放军展开战略反攻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0"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TextBox 4"/>
          <p:cNvSpPr txBox="1"/>
          <p:nvPr/>
        </p:nvSpPr>
        <p:spPr>
          <a:xfrm>
            <a:off x="411534" y="2493690"/>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8"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14338" name="Picture 2" descr="X1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6613" y="1331520"/>
            <a:ext cx="4621203" cy="327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206" y="621482"/>
            <a:ext cx="6642104" cy="3354740"/>
          </a:xfrm>
          <a:prstGeom prst="rect">
            <a:avLst/>
          </a:prstGeom>
        </p:spPr>
        <p:txBody>
          <a:bodyPr wrap="square" lIns="121898" tIns="60948" rIns="121898" bIns="60948">
            <a:spAutoFit/>
          </a:bodyPr>
          <a:lstStyle/>
          <a:p>
            <a:pPr algn="di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根据图片信息可知此时农运的中心位于湖南和湖北地区，西北地区无农民运动和农运组织，</a:t>
            </a:r>
            <a:r>
              <a:rPr lang="en-US" altLang="zh-CN" sz="2800" kern="100" dirty="0">
                <a:latin typeface="Times New Roman" panose="02020603050405020304" pitchFamily="18" charset="0"/>
                <a:cs typeface="Courier New" panose="02070309020205020404" pitchFamily="49" charset="0"/>
              </a:rPr>
              <a:t>1924</a:t>
            </a:r>
            <a:r>
              <a:rPr lang="zh-CN" altLang="zh-CN" sz="2800" kern="100" dirty="0">
                <a:latin typeface="Times New Roman" panose="02020603050405020304" pitchFamily="18" charset="0"/>
                <a:cs typeface="Times New Roman" panose="02020603050405020304" pitchFamily="18" charset="0"/>
              </a:rPr>
              <a:t>年</a:t>
            </a:r>
            <a:r>
              <a:rPr lang="en-US" altLang="zh-CN" sz="2800" kern="100" dirty="0">
                <a:latin typeface="Times New Roman" panose="02020603050405020304" pitchFamily="18" charset="0"/>
                <a:cs typeface="Courier New" panose="02070309020205020404" pitchFamily="49" charset="0"/>
              </a:rPr>
              <a:t>1</a:t>
            </a:r>
            <a:r>
              <a:rPr lang="zh-CN" altLang="zh-CN" sz="2800" kern="100" dirty="0">
                <a:latin typeface="Times New Roman" panose="02020603050405020304" pitchFamily="18" charset="0"/>
                <a:cs typeface="Times New Roman" panose="02020603050405020304" pitchFamily="18" charset="0"/>
              </a:rPr>
              <a:t>月国共合作的实现，推动了农民运动的开展，北伐军进入湖南后，摧毁北洋军阀在湖南</a:t>
            </a:r>
            <a:r>
              <a:rPr lang="zh-CN" altLang="zh-CN" sz="2800" kern="100" dirty="0" smtClean="0">
                <a:latin typeface="Times New Roman" panose="02020603050405020304" pitchFamily="18" charset="0"/>
                <a:cs typeface="Times New Roman" panose="02020603050405020304" pitchFamily="18" charset="0"/>
              </a:rPr>
              <a:t>的</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10"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7"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pic>
        <p:nvPicPr>
          <p:cNvPr id="11" name="Picture 2" descr="X1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97532" y="800828"/>
            <a:ext cx="4621203" cy="327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389206" y="4077866"/>
            <a:ext cx="11322624" cy="1415748"/>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统治</a:t>
            </a:r>
            <a:r>
              <a:rPr lang="zh-CN" altLang="zh-CN" sz="2800" kern="100" dirty="0">
                <a:latin typeface="Times New Roman" panose="02020603050405020304" pitchFamily="18" charset="0"/>
                <a:cs typeface="Times New Roman" panose="02020603050405020304" pitchFamily="18" charset="0"/>
              </a:rPr>
              <a:t>，使湖南的封建势力遭到沉重打击，客观上有利于农民运动和农运组织的发展，故选</a:t>
            </a:r>
            <a:r>
              <a:rPr lang="en-US" altLang="zh-CN" sz="2800" kern="100" dirty="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a:t>
            </a:r>
            <a:endParaRPr lang="zh-CN" altLang="zh-CN" sz="10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blinds(horizontal)">
                                      <p:cBhvr>
                                        <p:cTn id="10" dur="500"/>
                                        <p:tgtEl>
                                          <p:spTgt spid="12">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1637" y="621482"/>
            <a:ext cx="11187139" cy="5219546"/>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a:latin typeface="Times New Roman" panose="02020603050405020304" pitchFamily="18" charset="0"/>
                <a:cs typeface="Courier New" panose="02070309020205020404" pitchFamily="49" charset="0"/>
              </a:rPr>
              <a:t>(2020·</a:t>
            </a:r>
            <a:r>
              <a:rPr lang="zh-CN" altLang="zh-CN" sz="2800"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sz="2800" kern="100" dirty="0">
                <a:latin typeface="宋体" panose="02010600030101010101" pitchFamily="2" charset="-122"/>
                <a:cs typeface="Times New Roman" panose="02020603050405020304" pitchFamily="18" charset="0"/>
              </a:rPr>
              <a:t>Ⅱ</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29)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中国共产党的一份告全党党员书指出：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国民党中央驱逐军队中的共产党党员，我们的党不得不秘密起来</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这所谓国民政府是什么？他从革命的政权机关变成了资产阶级之反动的执行机关，变成了军阀的工具。</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由此，中国共产党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阐明工农武装割据的必要性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确定武装反抗国民党统治的方针</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批判</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左</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倾错误的危害性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Times New Roman" panose="02020603050405020304" pitchFamily="18" charset="0"/>
                <a:ea typeface="方正中等线简体" panose="03000509000000000000" pitchFamily="65" charset="-122"/>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动员工农红军进行战略性的转移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0"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1"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TextBox 4"/>
          <p:cNvSpPr txBox="1"/>
          <p:nvPr/>
        </p:nvSpPr>
        <p:spPr>
          <a:xfrm>
            <a:off x="366740" y="3933850"/>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8"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0"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1"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矩形 8"/>
          <p:cNvSpPr/>
          <p:nvPr/>
        </p:nvSpPr>
        <p:spPr>
          <a:xfrm>
            <a:off x="611852" y="1305517"/>
            <a:ext cx="10966708" cy="2626592"/>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由材料</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国民政府是什么？他从革命的政权机关变成了资产阶级之反动的执行机关，变成了军阀的工具</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可知国民大革命时期国民党右派发动了反革命政变，国共两党合作破裂，共产党领导发动了南昌起义，确定了武装反抗国民党统治的总方针，故选</a:t>
            </a:r>
            <a:r>
              <a:rPr lang="en-US" altLang="zh-CN" sz="2800" kern="100" dirty="0">
                <a:latin typeface="Times New Roman" panose="02020603050405020304" pitchFamily="18" charset="0"/>
              </a:rPr>
              <a:t>B</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7019" y="477466"/>
            <a:ext cx="11076375" cy="4001071"/>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美国著名教育家杜威在访问中国时写给他女儿的信中说：</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要使</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我们</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国家</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岁</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多的孩子领导人们展开一场大清扫的政治改革运动，并使商人和各行各业的人感到羞愧而加入他们的队伍，那是难以想象的。这真是一个了不起的国家</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杜威评价的是中国的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百日维新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辛亥革命</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五四运动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北伐战争</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1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1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 name="TextBox 4"/>
          <p:cNvSpPr txBox="1"/>
          <p:nvPr/>
        </p:nvSpPr>
        <p:spPr>
          <a:xfrm>
            <a:off x="444674" y="3717826"/>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76334" y="837506"/>
            <a:ext cx="11037745" cy="4647402"/>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五四运动第一阶段的先锋是学生，有着广泛的社会基础，符合</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rPr>
              <a:t>14 </a:t>
            </a:r>
            <a:r>
              <a:rPr lang="zh-CN" altLang="zh-CN" sz="2800" kern="100" dirty="0">
                <a:latin typeface="Times New Roman" panose="02020603050405020304" pitchFamily="18" charset="0"/>
                <a:cs typeface="Times New Roman" panose="02020603050405020304" pitchFamily="18" charset="0"/>
              </a:rPr>
              <a:t>岁多的孩子领导</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商人和各行各业的人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加入他们的队伍</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的信息，故</a:t>
            </a:r>
            <a:r>
              <a:rPr lang="en-US" altLang="zh-CN" sz="2800" kern="100" dirty="0">
                <a:latin typeface="Times New Roman" panose="02020603050405020304" pitchFamily="18" charset="0"/>
              </a:rPr>
              <a:t>C</a:t>
            </a:r>
            <a:r>
              <a:rPr lang="zh-CN" altLang="zh-CN" sz="2800" kern="100" dirty="0">
                <a:latin typeface="Times New Roman" panose="02020603050405020304" pitchFamily="18" charset="0"/>
                <a:cs typeface="Times New Roman" panose="02020603050405020304" pitchFamily="18" charset="0"/>
              </a:rPr>
              <a:t>项正确</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cs typeface="Times New Roman" panose="02020603050405020304" pitchFamily="18" charset="0"/>
              </a:rPr>
              <a:t>百日维新</a:t>
            </a:r>
            <a:r>
              <a:rPr lang="zh-CN" altLang="zh-CN" sz="2800" kern="100" dirty="0">
                <a:latin typeface="Times New Roman" panose="02020603050405020304" pitchFamily="18" charset="0"/>
                <a:cs typeface="Times New Roman" panose="02020603050405020304" pitchFamily="18" charset="0"/>
              </a:rPr>
              <a:t>没有广泛的社会基础，故</a:t>
            </a:r>
            <a:r>
              <a:rPr lang="en-US" altLang="zh-CN" sz="2800" kern="100" dirty="0">
                <a:latin typeface="Times New Roman" panose="02020603050405020304" pitchFamily="18" charset="0"/>
              </a:rPr>
              <a:t>A</a:t>
            </a:r>
            <a:r>
              <a:rPr lang="zh-CN" altLang="zh-CN" sz="2800" kern="100" dirty="0">
                <a:latin typeface="Times New Roman" panose="02020603050405020304" pitchFamily="18" charset="0"/>
                <a:cs typeface="Times New Roman" panose="02020603050405020304" pitchFamily="18" charset="0"/>
              </a:rPr>
              <a:t>项错误</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cs typeface="Times New Roman" panose="02020603050405020304" pitchFamily="18" charset="0"/>
              </a:rPr>
              <a:t>辛亥革命</a:t>
            </a:r>
            <a:r>
              <a:rPr lang="zh-CN" altLang="zh-CN" sz="2800" kern="100" dirty="0">
                <a:latin typeface="Times New Roman" panose="02020603050405020304" pitchFamily="18" charset="0"/>
                <a:cs typeface="Times New Roman" panose="02020603050405020304" pitchFamily="18" charset="0"/>
              </a:rPr>
              <a:t>没有广泛的社会基础，也不符合</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商人和各行各业的人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加入他们的队伍</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，故</a:t>
            </a:r>
            <a:r>
              <a:rPr lang="en-US" altLang="zh-CN" sz="2800" kern="100" dirty="0">
                <a:latin typeface="Times New Roman" panose="02020603050405020304" pitchFamily="18" charset="0"/>
              </a:rPr>
              <a:t>B</a:t>
            </a:r>
            <a:r>
              <a:rPr lang="zh-CN" altLang="zh-CN" sz="2800" kern="100" dirty="0">
                <a:latin typeface="Times New Roman" panose="02020603050405020304" pitchFamily="18" charset="0"/>
                <a:cs typeface="Times New Roman" panose="02020603050405020304" pitchFamily="18" charset="0"/>
              </a:rPr>
              <a:t>项错误</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cs typeface="Times New Roman" panose="02020603050405020304" pitchFamily="18" charset="0"/>
              </a:rPr>
              <a:t>北伐战争</a:t>
            </a:r>
            <a:r>
              <a:rPr lang="zh-CN" altLang="zh-CN" sz="2800" kern="100" dirty="0">
                <a:latin typeface="Times New Roman" panose="02020603050405020304" pitchFamily="18" charset="0"/>
                <a:cs typeface="Times New Roman" panose="02020603050405020304" pitchFamily="18" charset="0"/>
              </a:rPr>
              <a:t>是国共合作领导的，没有以学生为主力，故</a:t>
            </a:r>
            <a:r>
              <a:rPr lang="en-US" altLang="zh-CN" sz="2800" kern="100" dirty="0">
                <a:latin typeface="Times New Roman" panose="02020603050405020304" pitchFamily="18" charset="0"/>
              </a:rPr>
              <a:t>D</a:t>
            </a:r>
            <a:r>
              <a:rPr lang="zh-CN" altLang="zh-CN" sz="2800" kern="100" dirty="0">
                <a:latin typeface="Times New Roman" panose="02020603050405020304" pitchFamily="18" charset="0"/>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1"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8582" y="693490"/>
            <a:ext cx="11305256"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5.1924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1925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月，国民党在广东开办了四期农民讲习所，其课程涵盖了农民运动之理论、广东农民运动史、农民协会之组织法及农民、工人与国民党之关系等方面。这一举措有助于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推动国民党开展</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土地革命</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缓和广东农村的阶级矛盾</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巩固国共合作的政治</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基础</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根本改变中国革命的性质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4"/>
          <p:cNvSpPr txBox="1"/>
          <p:nvPr/>
        </p:nvSpPr>
        <p:spPr>
          <a:xfrm>
            <a:off x="327872" y="3228284"/>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6"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12"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1"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12"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3" name="矩形 12"/>
          <p:cNvSpPr/>
          <p:nvPr/>
        </p:nvSpPr>
        <p:spPr>
          <a:xfrm>
            <a:off x="553957" y="909514"/>
            <a:ext cx="11082498" cy="4647402"/>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依据时间</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rPr>
              <a:t>1924</a:t>
            </a:r>
            <a:r>
              <a:rPr lang="zh-CN" altLang="zh-CN" sz="2800" kern="100" dirty="0">
                <a:latin typeface="Times New Roman" panose="02020603050405020304" pitchFamily="18" charset="0"/>
                <a:cs typeface="Times New Roman" panose="02020603050405020304" pitchFamily="18" charset="0"/>
              </a:rPr>
              <a:t>年</a:t>
            </a:r>
            <a:r>
              <a:rPr lang="en-US" altLang="zh-CN" sz="2800" kern="100" dirty="0">
                <a:latin typeface="Times New Roman" panose="02020603050405020304" pitchFamily="18" charset="0"/>
              </a:rPr>
              <a:t>7</a:t>
            </a:r>
            <a:r>
              <a:rPr lang="zh-CN" altLang="zh-CN" sz="2800" kern="100" dirty="0">
                <a:latin typeface="Times New Roman" panose="02020603050405020304" pitchFamily="18" charset="0"/>
                <a:cs typeface="Times New Roman" panose="02020603050405020304" pitchFamily="18" charset="0"/>
              </a:rPr>
              <a:t>月至</a:t>
            </a:r>
            <a:r>
              <a:rPr lang="en-US" altLang="zh-CN" sz="2800" kern="100" dirty="0">
                <a:latin typeface="Times New Roman" panose="02020603050405020304" pitchFamily="18" charset="0"/>
              </a:rPr>
              <a:t>1925</a:t>
            </a:r>
            <a:r>
              <a:rPr lang="zh-CN" altLang="zh-CN" sz="2800" kern="100" dirty="0">
                <a:latin typeface="Times New Roman" panose="02020603050405020304" pitchFamily="18" charset="0"/>
                <a:cs typeface="Times New Roman" panose="02020603050405020304" pitchFamily="18" charset="0"/>
              </a:rPr>
              <a:t>年</a:t>
            </a:r>
            <a:r>
              <a:rPr lang="en-US" altLang="zh-CN" sz="2800" kern="100" dirty="0">
                <a:latin typeface="Times New Roman" panose="02020603050405020304" pitchFamily="18" charset="0"/>
              </a:rPr>
              <a:t>5</a:t>
            </a:r>
            <a:r>
              <a:rPr lang="zh-CN" altLang="zh-CN" sz="2800" kern="100" dirty="0">
                <a:latin typeface="Times New Roman" panose="02020603050405020304" pitchFamily="18" charset="0"/>
                <a:cs typeface="Times New Roman" panose="02020603050405020304" pitchFamily="18" charset="0"/>
              </a:rPr>
              <a:t>月</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可知，当时处于第一次国共合作的国民革命时期，因此那时国民党开办四期农民讲习所，有利于巩固国共合作的政治基础，故选</a:t>
            </a:r>
            <a:r>
              <a:rPr lang="en-US" altLang="zh-CN" sz="2800" kern="100" dirty="0">
                <a:latin typeface="Times New Roman" panose="02020603050405020304" pitchFamily="18" charset="0"/>
              </a:rPr>
              <a:t>C</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cs typeface="Times New Roman" panose="02020603050405020304" pitchFamily="18" charset="0"/>
              </a:rPr>
              <a:t>土地革命</a:t>
            </a:r>
            <a:r>
              <a:rPr lang="zh-CN" altLang="zh-CN" sz="2800" kern="100" dirty="0">
                <a:latin typeface="Times New Roman" panose="02020603050405020304" pitchFamily="18" charset="0"/>
                <a:cs typeface="Times New Roman" panose="02020603050405020304" pitchFamily="18" charset="0"/>
              </a:rPr>
              <a:t>是中国共产党开展的，排除</a:t>
            </a:r>
            <a:r>
              <a:rPr lang="en-US" altLang="zh-CN" sz="2800" kern="100" dirty="0">
                <a:latin typeface="Times New Roman" panose="02020603050405020304" pitchFamily="18" charset="0"/>
              </a:rPr>
              <a:t>A</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cs typeface="Times New Roman" panose="02020603050405020304" pitchFamily="18" charset="0"/>
              </a:rPr>
              <a:t>农民</a:t>
            </a:r>
            <a:r>
              <a:rPr lang="zh-CN" altLang="zh-CN" sz="2800" kern="100" dirty="0">
                <a:latin typeface="Times New Roman" panose="02020603050405020304" pitchFamily="18" charset="0"/>
                <a:cs typeface="Times New Roman" panose="02020603050405020304" pitchFamily="18" charset="0"/>
              </a:rPr>
              <a:t>讲习所指导农民开展农民运动，维护农民利益，因此不会缓和广东农村的阶级矛盾，排除</a:t>
            </a:r>
            <a:r>
              <a:rPr lang="en-US" altLang="zh-CN" sz="2800" kern="100" dirty="0">
                <a:latin typeface="Times New Roman" panose="02020603050405020304" pitchFamily="18"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cs typeface="Times New Roman" panose="02020603050405020304" pitchFamily="18" charset="0"/>
              </a:rPr>
              <a:t>近代</a:t>
            </a:r>
            <a:r>
              <a:rPr lang="zh-CN" altLang="zh-CN" sz="2800" kern="100" dirty="0">
                <a:latin typeface="Times New Roman" panose="02020603050405020304" pitchFamily="18" charset="0"/>
                <a:cs typeface="Times New Roman" panose="02020603050405020304" pitchFamily="18" charset="0"/>
              </a:rPr>
              <a:t>中国民主革命的性质一直都是反帝反封建，排除</a:t>
            </a:r>
            <a:r>
              <a:rPr lang="en-US" altLang="zh-CN" sz="2800" kern="100" dirty="0">
                <a:latin typeface="Times New Roman" panose="02020603050405020304" pitchFamily="18" charset="0"/>
              </a:rPr>
              <a:t>D</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linds(horizont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linds(horizont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linds(horizontal)">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8582" y="683612"/>
            <a:ext cx="6768752" cy="397031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如图反映了中国共产党在这一时期所取得的最大成果是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党的工作重心由乡村转移到了城市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确定武装反抗国民党反动派的总方针</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探索出一条有中国特色的革命道路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Times New Roman" panose="02020603050405020304" pitchFamily="18" charset="0"/>
                <a:ea typeface="方正中等线简体" panose="03000509000000000000" pitchFamily="65" charset="-122"/>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确立毛泽东在党内的核心领导地位</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TextBox 4"/>
          <p:cNvSpPr txBox="1"/>
          <p:nvPr/>
        </p:nvSpPr>
        <p:spPr>
          <a:xfrm>
            <a:off x="334566" y="3285858"/>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6"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12"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11"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pic>
        <p:nvPicPr>
          <p:cNvPr id="15362" name="Picture 2" descr="7-3A"/>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1350" y="749287"/>
            <a:ext cx="4248578" cy="396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12"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11"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5" name="矩形 14"/>
          <p:cNvSpPr/>
          <p:nvPr/>
        </p:nvSpPr>
        <p:spPr>
          <a:xfrm>
            <a:off x="478582" y="477466"/>
            <a:ext cx="6840760" cy="397031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抓住图中</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井冈山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这一信息可知，中国共产党在这一时期取得的最大成就是建立了农村革命根据地，探索出一条有中国特色的革命道路，故选</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项是</a:t>
            </a:r>
            <a:r>
              <a:rPr lang="en-US" altLang="zh-CN" sz="2800" kern="100" dirty="0">
                <a:latin typeface="Times New Roman" panose="02020603050405020304" pitchFamily="18" charset="0"/>
                <a:cs typeface="Courier New" panose="02070309020205020404" pitchFamily="49" charset="0"/>
              </a:rPr>
              <a:t>1949</a:t>
            </a:r>
            <a:r>
              <a:rPr lang="zh-CN" altLang="zh-CN" sz="2800" kern="100" dirty="0">
                <a:latin typeface="Times New Roman" panose="02020603050405020304" pitchFamily="18" charset="0"/>
                <a:cs typeface="Times New Roman" panose="02020603050405020304" pitchFamily="18" charset="0"/>
              </a:rPr>
              <a:t>年中共七届二中全会的内容，排除</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矩形 15">
            <a:hlinkClick r:id="rId7" action="ppaction://hlinksldjump"/>
          </p:cNvPr>
          <p:cNvSpPr/>
          <p:nvPr/>
        </p:nvSpPr>
        <p:spPr bwMode="auto">
          <a:xfrm>
            <a:off x="11211213" y="6398788"/>
            <a:ext cx="979200" cy="46080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lang="zh-CN" altLang="en-US" sz="20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a:rPr>
              <a:t>返 回</a:t>
            </a:r>
            <a:endParaRPr lang="zh-CN" altLang="en-US" sz="20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a:endParaRPr>
          </a:p>
        </p:txBody>
      </p:sp>
      <p:pic>
        <p:nvPicPr>
          <p:cNvPr id="13" name="Picture 2" descr="7-3A"/>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7374" y="405546"/>
            <a:ext cx="4248578" cy="396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478582" y="4310101"/>
            <a:ext cx="11161346" cy="2031325"/>
          </a:xfrm>
          <a:prstGeom prst="rect">
            <a:avLst/>
          </a:prstGeom>
        </p:spPr>
        <p:txBody>
          <a:bodyPr wrap="square">
            <a:spAutoFit/>
          </a:bodyPr>
          <a:lstStyle/>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八七</a:t>
            </a:r>
            <a:r>
              <a:rPr lang="zh-CN" altLang="zh-CN" sz="2800" kern="100" dirty="0">
                <a:latin typeface="Times New Roman" panose="02020603050405020304" pitchFamily="18" charset="0"/>
                <a:cs typeface="Times New Roman" panose="02020603050405020304" pitchFamily="18" charset="0"/>
              </a:rPr>
              <a:t>会议确定了武装反抗国民党反动派的总方针，其后才有秋收起义、井冈山的实践，排除</a:t>
            </a:r>
            <a:r>
              <a:rPr lang="en-US" altLang="zh-CN" sz="2800" kern="100" dirty="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中共</a:t>
            </a:r>
            <a:r>
              <a:rPr lang="zh-CN" altLang="zh-CN" sz="2800" kern="100" dirty="0">
                <a:latin typeface="Times New Roman" panose="02020603050405020304" pitchFamily="18" charset="0"/>
                <a:cs typeface="Times New Roman" panose="02020603050405020304" pitchFamily="18" charset="0"/>
              </a:rPr>
              <a:t>七大确立了毛泽东在党内的核心领导地位，排除</a:t>
            </a:r>
            <a:r>
              <a:rPr lang="en-US" altLang="zh-CN" sz="2800" kern="100" dirty="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linds(horizontal)">
                                      <p:cBhvr>
                                        <p:cTn id="7" dur="500"/>
                                        <p:tgtEl>
                                          <p:spTgt spid="1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blinds(horizontal)">
                                      <p:cBhvr>
                                        <p:cTn id="15" dur="500"/>
                                        <p:tgtEl>
                                          <p:spTgt spid="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blinds(horizontal)">
                                      <p:cBhvr>
                                        <p:cTn id="20" dur="500"/>
                                        <p:tgtEl>
                                          <p:spTgt spid="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blinds(horizontal)">
                                      <p:cBhvr>
                                        <p:cTn id="25"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25475" y="271296"/>
            <a:ext cx="12215888" cy="504602"/>
          </a:xfrm>
          <a:custGeom>
            <a:avLst/>
            <a:gdLst>
              <a:gd name="connsiteX0" fmla="*/ 0 w 6167214"/>
              <a:gd name="connsiteY0" fmla="*/ 0 h 927757"/>
              <a:gd name="connsiteX1" fmla="*/ 6167214 w 6167214"/>
              <a:gd name="connsiteY1" fmla="*/ 0 h 927757"/>
              <a:gd name="connsiteX2" fmla="*/ 5799071 w 6167214"/>
              <a:gd name="connsiteY2" fmla="*/ 927757 h 927757"/>
              <a:gd name="connsiteX3" fmla="*/ 0 w 6167214"/>
              <a:gd name="connsiteY3" fmla="*/ 927757 h 927757"/>
            </a:gdLst>
            <a:ahLst/>
            <a:cxnLst>
              <a:cxn ang="0">
                <a:pos x="connsiteX0" y="connsiteY0"/>
              </a:cxn>
              <a:cxn ang="0">
                <a:pos x="connsiteX1" y="connsiteY1"/>
              </a:cxn>
              <a:cxn ang="0">
                <a:pos x="connsiteX2" y="connsiteY2"/>
              </a:cxn>
              <a:cxn ang="0">
                <a:pos x="connsiteX3" y="connsiteY3"/>
              </a:cxn>
            </a:cxnLst>
            <a:rect l="l" t="t" r="r" b="b"/>
            <a:pathLst>
              <a:path w="6167214" h="927757">
                <a:moveTo>
                  <a:pt x="0" y="0"/>
                </a:moveTo>
                <a:lnTo>
                  <a:pt x="6167214" y="0"/>
                </a:lnTo>
                <a:lnTo>
                  <a:pt x="5799071" y="927757"/>
                </a:lnTo>
                <a:lnTo>
                  <a:pt x="0" y="927757"/>
                </a:lnTo>
                <a:close/>
              </a:path>
            </a:pathLst>
          </a:custGeom>
          <a:gradFill flip="none" rotWithShape="1">
            <a:gsLst>
              <a:gs pos="0">
                <a:schemeClr val="accent5">
                  <a:lumMod val="40000"/>
                  <a:lumOff val="60000"/>
                  <a:alpha val="0"/>
                </a:schemeClr>
              </a:gs>
              <a:gs pos="100000">
                <a:srgbClr val="DDE3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3" name="直接连接符 12"/>
          <p:cNvCxnSpPr/>
          <p:nvPr/>
        </p:nvCxnSpPr>
        <p:spPr>
          <a:xfrm flipV="1">
            <a:off x="0" y="189434"/>
            <a:ext cx="12190413" cy="32770"/>
          </a:xfrm>
          <a:prstGeom prst="line">
            <a:avLst/>
          </a:prstGeom>
          <a:ln>
            <a:gradFill>
              <a:gsLst>
                <a:gs pos="0">
                  <a:schemeClr val="accent1">
                    <a:lumMod val="5000"/>
                    <a:lumOff val="95000"/>
                    <a:alpha val="0"/>
                  </a:schemeClr>
                </a:gs>
                <a:gs pos="80000">
                  <a:srgbClr val="DDE3E8"/>
                </a:gs>
                <a:gs pos="0">
                  <a:schemeClr val="bg1"/>
                </a:gs>
              </a:gsLst>
              <a:lin ang="0" scaled="0"/>
            </a:gra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387046" y="261987"/>
            <a:ext cx="3416320" cy="523220"/>
          </a:xfrm>
          <a:prstGeom prst="rect">
            <a:avLst/>
          </a:prstGeom>
        </p:spPr>
        <p:txBody>
          <a:bodyPr wrap="none">
            <a:spAutoFit/>
          </a:bodyPr>
          <a:lstStyle/>
          <a:p>
            <a:pPr lvl="0" algn="ctr"/>
            <a:r>
              <a:rPr lang="zh-CN" altLang="en-US" sz="2800" b="1" kern="100" dirty="0" smtClean="0">
                <a:latin typeface="Times New Roman" panose="02020603050405020304" pitchFamily="18" charset="0"/>
                <a:ea typeface="微软雅黑" panose="020B0503020204020204" pitchFamily="34" charset="-122"/>
              </a:rPr>
              <a:t>主干梳理　基础夯实</a:t>
            </a:r>
            <a:endParaRPr lang="zh-CN" altLang="en-US" sz="2800" dirty="0"/>
          </a:p>
        </p:txBody>
      </p:sp>
      <p:cxnSp>
        <p:nvCxnSpPr>
          <p:cNvPr id="15" name="直接连接符 14"/>
          <p:cNvCxnSpPr/>
          <p:nvPr/>
        </p:nvCxnSpPr>
        <p:spPr>
          <a:xfrm flipV="1">
            <a:off x="-25475" y="820366"/>
            <a:ext cx="12185801" cy="17140"/>
          </a:xfrm>
          <a:prstGeom prst="line">
            <a:avLst/>
          </a:prstGeom>
          <a:ln>
            <a:gradFill>
              <a:gsLst>
                <a:gs pos="0">
                  <a:srgbClr val="DDE3E8"/>
                </a:gs>
                <a:gs pos="80000">
                  <a:srgbClr val="DDE3E8"/>
                </a:gs>
                <a:gs pos="0">
                  <a:schemeClr val="bg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10150" y="1401951"/>
            <a:ext cx="11170113" cy="3323987"/>
          </a:xfrm>
          <a:prstGeom prst="rect">
            <a:avLst/>
          </a:prstGeom>
        </p:spPr>
        <p:txBody>
          <a:bodyPr wrap="square">
            <a:spAutoFit/>
          </a:bodyPr>
          <a:lstStyle/>
          <a:p>
            <a:pPr algn="just">
              <a:lnSpc>
                <a:spcPct val="150000"/>
              </a:lnSpc>
              <a:spcAft>
                <a:spcPts val="0"/>
              </a:spcAft>
            </a:pPr>
            <a:r>
              <a:rPr lang="zh-CN" altLang="zh-CN" sz="2800" b="1" kern="100" dirty="0">
                <a:latin typeface="Times New Roman" panose="02020603050405020304" pitchFamily="18" charset="0"/>
                <a:ea typeface="微软雅黑" panose="020B0503020204020204" pitchFamily="34" charset="-122"/>
                <a:cs typeface="Times New Roman" panose="02020603050405020304" pitchFamily="18" charset="0"/>
              </a:rPr>
              <a:t>一、五四运动与中国共产党的诞生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五四运动</a:t>
            </a:r>
            <a:endParaRPr lang="zh-CN" altLang="zh-CN" sz="2800" b="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pPr>
            <a:r>
              <a:rPr lang="en-US" altLang="zh-CN" sz="2800" kern="1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背景：巴黎和会外交的失利。</a:t>
            </a:r>
            <a:r>
              <a:rPr lang="en-US" altLang="zh-CN" sz="2800" kern="100" dirty="0">
                <a:latin typeface="Times New Roman" panose="02020603050405020304" pitchFamily="18" charset="0"/>
                <a:ea typeface="方正中等线简体" panose="03000509000000000000" pitchFamily="65" charset="-122"/>
              </a:rPr>
              <a:t>1919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月，英、美等国操纵的和会拒绝了中国代表提出的正义要求，竟决定将德国在中国山东的权益转让给日本。</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接连接符 22"/>
          <p:cNvCxnSpPr/>
          <p:nvPr/>
        </p:nvCxnSpPr>
        <p:spPr>
          <a:xfrm flipV="1">
            <a:off x="-25475" y="820366"/>
            <a:ext cx="12185801" cy="17140"/>
          </a:xfrm>
          <a:prstGeom prst="line">
            <a:avLst/>
          </a:prstGeom>
          <a:ln>
            <a:gradFill>
              <a:gsLst>
                <a:gs pos="0">
                  <a:srgbClr val="DDE3E8"/>
                </a:gs>
                <a:gs pos="80000">
                  <a:srgbClr val="DDE3E8"/>
                </a:gs>
                <a:gs pos="0">
                  <a:schemeClr val="bg1"/>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7" name="任意多边形 26"/>
          <p:cNvSpPr/>
          <p:nvPr/>
        </p:nvSpPr>
        <p:spPr>
          <a:xfrm>
            <a:off x="-25475" y="271296"/>
            <a:ext cx="12215888" cy="504602"/>
          </a:xfrm>
          <a:custGeom>
            <a:avLst/>
            <a:gdLst>
              <a:gd name="connsiteX0" fmla="*/ 0 w 6167214"/>
              <a:gd name="connsiteY0" fmla="*/ 0 h 927757"/>
              <a:gd name="connsiteX1" fmla="*/ 6167214 w 6167214"/>
              <a:gd name="connsiteY1" fmla="*/ 0 h 927757"/>
              <a:gd name="connsiteX2" fmla="*/ 5799071 w 6167214"/>
              <a:gd name="connsiteY2" fmla="*/ 927757 h 927757"/>
              <a:gd name="connsiteX3" fmla="*/ 0 w 6167214"/>
              <a:gd name="connsiteY3" fmla="*/ 927757 h 927757"/>
            </a:gdLst>
            <a:ahLst/>
            <a:cxnLst>
              <a:cxn ang="0">
                <a:pos x="connsiteX0" y="connsiteY0"/>
              </a:cxn>
              <a:cxn ang="0">
                <a:pos x="connsiteX1" y="connsiteY1"/>
              </a:cxn>
              <a:cxn ang="0">
                <a:pos x="connsiteX2" y="connsiteY2"/>
              </a:cxn>
              <a:cxn ang="0">
                <a:pos x="connsiteX3" y="connsiteY3"/>
              </a:cxn>
            </a:cxnLst>
            <a:rect l="l" t="t" r="r" b="b"/>
            <a:pathLst>
              <a:path w="6167214" h="927757">
                <a:moveTo>
                  <a:pt x="0" y="0"/>
                </a:moveTo>
                <a:lnTo>
                  <a:pt x="6167214" y="0"/>
                </a:lnTo>
                <a:lnTo>
                  <a:pt x="5799071" y="927757"/>
                </a:lnTo>
                <a:lnTo>
                  <a:pt x="0" y="927757"/>
                </a:lnTo>
                <a:close/>
              </a:path>
            </a:pathLst>
          </a:custGeom>
          <a:gradFill flip="none" rotWithShape="1">
            <a:gsLst>
              <a:gs pos="0">
                <a:schemeClr val="accent5">
                  <a:lumMod val="40000"/>
                  <a:lumOff val="60000"/>
                  <a:alpha val="0"/>
                </a:schemeClr>
              </a:gs>
              <a:gs pos="100000">
                <a:schemeClr val="bg1">
                  <a:lumMod val="85000"/>
                  <a:alpha val="6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281522" y="261987"/>
            <a:ext cx="1627369" cy="523220"/>
          </a:xfrm>
          <a:prstGeom prst="rect">
            <a:avLst/>
          </a:prstGeom>
        </p:spPr>
        <p:txBody>
          <a:bodyPr wrap="none">
            <a:spAutoFit/>
          </a:bodyPr>
          <a:lstStyle/>
          <a:p>
            <a:r>
              <a:rPr lang="zh-CN" altLang="zh-CN" sz="2800" b="1" kern="100" dirty="0">
                <a:latin typeface="Times New Roman" panose="02020603050405020304" pitchFamily="18" charset="0"/>
                <a:ea typeface="微软雅黑" panose="020B0503020204020204" pitchFamily="34" charset="-122"/>
              </a:rPr>
              <a:t>课时精练</a:t>
            </a:r>
            <a:endParaRPr lang="zh-CN" altLang="en-US" sz="2800" b="1" kern="100" dirty="0">
              <a:latin typeface="Times New Roman" panose="02020603050405020304" pitchFamily="18" charset="0"/>
              <a:ea typeface="微软雅黑" panose="020B0503020204020204" pitchFamily="34" charset="-122"/>
            </a:endParaRPr>
          </a:p>
        </p:txBody>
      </p:sp>
      <p:cxnSp>
        <p:nvCxnSpPr>
          <p:cNvPr id="29" name="直接连接符 28"/>
          <p:cNvCxnSpPr/>
          <p:nvPr/>
        </p:nvCxnSpPr>
        <p:spPr>
          <a:xfrm flipV="1">
            <a:off x="0" y="189434"/>
            <a:ext cx="12190413" cy="32770"/>
          </a:xfrm>
          <a:prstGeom prst="line">
            <a:avLst/>
          </a:prstGeom>
          <a:ln>
            <a:gradFill>
              <a:gsLst>
                <a:gs pos="0">
                  <a:schemeClr val="accent1">
                    <a:lumMod val="5000"/>
                    <a:lumOff val="95000"/>
                    <a:alpha val="0"/>
                  </a:schemeClr>
                </a:gs>
                <a:gs pos="80000">
                  <a:srgbClr val="DDE3E8"/>
                </a:gs>
                <a:gs pos="0">
                  <a:schemeClr val="bg1"/>
                </a:gs>
              </a:gsLst>
              <a:lin ang="0" scaled="0"/>
            </a:gra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57019" y="1079010"/>
            <a:ext cx="11076375" cy="769417"/>
          </a:xfrm>
          <a:prstGeom prst="rect">
            <a:avLst/>
          </a:prstGeom>
        </p:spPr>
        <p:txBody>
          <a:bodyPr wrap="square" lIns="121898" tIns="60948" rIns="121898" bIns="60948">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rPr>
              <a:t>一、选择题</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矩形 24"/>
          <p:cNvSpPr/>
          <p:nvPr/>
        </p:nvSpPr>
        <p:spPr>
          <a:xfrm>
            <a:off x="557019" y="1871098"/>
            <a:ext cx="11076375" cy="3354740"/>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近代某电文载：此次沪上风潮始由学生罢课，继由商人罢市，近日将有劳动工人同盟罢工</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星星之火，可以燎原，失此不图，将成大乱。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沪上风潮</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上海成为五四运动的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中心</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北伐战争取得了巨大的成功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工农武装割据</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的星火</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点燃</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rPr>
              <a:t>D</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抗日救亡运动得到蓬勃发展</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0"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35" name="TextBox 4"/>
          <p:cNvSpPr txBox="1"/>
          <p:nvPr/>
        </p:nvSpPr>
        <p:spPr>
          <a:xfrm>
            <a:off x="421088" y="3861842"/>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4"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2"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矩形 21"/>
          <p:cNvSpPr/>
          <p:nvPr/>
        </p:nvSpPr>
        <p:spPr>
          <a:xfrm>
            <a:off x="501637" y="1413570"/>
            <a:ext cx="11187139" cy="1980261"/>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材料</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此次沪上风潮始由学生罢课，继由商人罢市，近日将有劳动工人同盟罢工</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是指上海</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三罢</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斗争，上海成为五四运动的中心，将五四运动推向高潮，故</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7019" y="937408"/>
            <a:ext cx="11076375" cy="4647402"/>
          </a:xfrm>
          <a:prstGeom prst="rect">
            <a:avLst/>
          </a:prstGeom>
        </p:spPr>
        <p:txBody>
          <a:bodyPr wrap="square" lIns="121898" tIns="60948" rIns="121898" bIns="60948">
            <a:spAutoFit/>
          </a:bodyPr>
          <a:lstStyle/>
          <a:p>
            <a:pPr algn="just">
              <a:lnSpc>
                <a:spcPct val="150000"/>
              </a:lnSpc>
              <a:spcAft>
                <a:spcPts val="0"/>
              </a:spcAf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中国共产党一大代表王瑞俊在</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1921</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年作诗</a:t>
            </a:r>
            <a:r>
              <a:rPr lang="en-US" altLang="zh-CN" sz="2800" kern="100" smtClean="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贫富阶级见疆场，尽善尽美唯解放。潍水泥沙统入海，乔有麓下看沧桑</a:t>
            </a:r>
            <a:r>
              <a:rPr lang="en-US" altLang="zh-CN" sz="2800" kern="100" smtClean="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，并将自己的名字改为王尽美。这一举动</a:t>
            </a:r>
            <a:endParaRPr lang="zh-CN" altLang="zh-CN" sz="1050" kern="10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反映了世界政治的新潮流</a:t>
            </a:r>
            <a:endParaRPr lang="zh-CN" altLang="zh-CN" sz="1050" kern="10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践行了孙中山</a:t>
            </a:r>
            <a:r>
              <a:rPr lang="en-US" altLang="zh-CN" sz="2800" kern="100" smtClean="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扶助农工</a:t>
            </a:r>
            <a:r>
              <a:rPr lang="en-US" altLang="zh-CN" sz="2800" kern="100" smtClean="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的主张</a:t>
            </a:r>
            <a:endParaRPr lang="zh-CN" altLang="zh-CN" sz="1050" kern="10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强调个人主义的人生态度</a:t>
            </a:r>
            <a:endParaRPr lang="zh-CN" altLang="zh-CN" sz="1050" kern="100" smtClean="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smtClean="0">
                <a:latin typeface="Times New Roman" panose="02020603050405020304" pitchFamily="18" charset="0"/>
                <a:ea typeface="方正中等线简体" panose="03000509000000000000" pitchFamily="65" charset="-122"/>
              </a:rPr>
              <a:t>D.</a:t>
            </a:r>
            <a:r>
              <a:rPr lang="zh-CN" altLang="zh-CN" sz="2800" kern="100" smtClean="0">
                <a:latin typeface="Times New Roman" panose="02020603050405020304" pitchFamily="18" charset="0"/>
                <a:ea typeface="方正中等线简体" panose="03000509000000000000" pitchFamily="65" charset="-122"/>
                <a:cs typeface="Times New Roman" panose="02020603050405020304" pitchFamily="18" charset="0"/>
              </a:rPr>
              <a:t>表明了对封建礼教的彻底否定</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2"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19" name="TextBox 4"/>
          <p:cNvSpPr txBox="1"/>
          <p:nvPr/>
        </p:nvSpPr>
        <p:spPr>
          <a:xfrm>
            <a:off x="450196" y="2925738"/>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632537" y="981522"/>
            <a:ext cx="10925339" cy="4001071"/>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由材料可知，受十月革命的影响，马克思主义在中国广泛传播，革命志士追求共产主义的思想潮流，故选</a:t>
            </a:r>
            <a:r>
              <a:rPr lang="en-US" altLang="zh-CN" sz="2800" kern="100" dirty="0">
                <a:latin typeface="Times New Roman" panose="02020603050405020304" pitchFamily="18" charset="0"/>
              </a:rPr>
              <a:t>A</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cs typeface="Times New Roman" panose="02020603050405020304" pitchFamily="18" charset="0"/>
              </a:rPr>
              <a:t>共产党</a:t>
            </a:r>
            <a:r>
              <a:rPr lang="zh-CN" altLang="zh-CN" sz="2800" kern="100" dirty="0">
                <a:latin typeface="Times New Roman" panose="02020603050405020304" pitchFamily="18" charset="0"/>
                <a:cs typeface="Times New Roman" panose="02020603050405020304" pitchFamily="18" charset="0"/>
              </a:rPr>
              <a:t>代表的是无产阶级的利益，孙中山代表的是资产阶级的利益，阶级属性不同，排除</a:t>
            </a:r>
            <a:r>
              <a:rPr lang="en-US" altLang="zh-CN" sz="2800" kern="100" dirty="0">
                <a:latin typeface="Times New Roman" panose="02020603050405020304" pitchFamily="18"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cs typeface="Times New Roman" panose="02020603050405020304" pitchFamily="18" charset="0"/>
              </a:rPr>
              <a:t>无产阶级</a:t>
            </a:r>
            <a:r>
              <a:rPr lang="zh-CN" altLang="zh-CN" sz="2800" kern="100" dirty="0">
                <a:latin typeface="Times New Roman" panose="02020603050405020304" pitchFamily="18" charset="0"/>
                <a:cs typeface="Times New Roman" panose="02020603050405020304" pitchFamily="18" charset="0"/>
              </a:rPr>
              <a:t>强调的是集体主义而非个人主义，排除</a:t>
            </a:r>
            <a:r>
              <a:rPr lang="en-US" altLang="zh-CN" sz="2800" kern="100" dirty="0">
                <a:latin typeface="Times New Roman" panose="02020603050405020304" pitchFamily="18" charset="0"/>
              </a:rPr>
              <a:t>C</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彻底否定</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表述过于绝对，排除</a:t>
            </a:r>
            <a:r>
              <a:rPr lang="en-US" altLang="zh-CN" sz="2800" kern="100" dirty="0">
                <a:latin typeface="Times New Roman" panose="02020603050405020304" pitchFamily="18" charset="0"/>
              </a:rPr>
              <a:t>D</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8"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9"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0"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51"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52"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53"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54"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55"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56"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57"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58"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59"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60"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61"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7"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linds(horizontal)">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linds(horizont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blinds(horizontal)">
                                      <p:cBhvr>
                                        <p:cTn id="2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0197" y="549474"/>
            <a:ext cx="10950018" cy="4573215"/>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第一次国共合作时期，国共两党都认为，妇女缠足是受到男人、礼教等的压迫。国共关系破裂后，该观念在国民党的话语体系中逐渐淡出，而共产党则继续高举反封建的旗帜开展反缠足运动。这反映出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国共两党关系受制于社会性质变化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新文化运动对国共两党的影响不同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国民党与封建势力相互勾结反对放足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Times New Roman" panose="02020603050405020304" pitchFamily="18" charset="0"/>
                <a:ea typeface="方正中等线简体" panose="03000509000000000000" pitchFamily="65" charset="-122"/>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中共坚持革命理想与现实政治的统一</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20" name="TextBox 4"/>
          <p:cNvSpPr txBox="1"/>
          <p:nvPr/>
        </p:nvSpPr>
        <p:spPr>
          <a:xfrm>
            <a:off x="493096" y="4437986"/>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36" name="矩形 35"/>
          <p:cNvSpPr/>
          <p:nvPr/>
        </p:nvSpPr>
        <p:spPr>
          <a:xfrm>
            <a:off x="620197" y="1269554"/>
            <a:ext cx="10950018" cy="1980261"/>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国共合作时两党都坚持反封建的革命理想，但两党关系破裂后，共产党则继续坚持反封建反缠足，表明中国共产党不忘初心，牢记使命，砥砺前行，坚持革命理想与现实政治的高度统一，故选</a:t>
            </a:r>
            <a:r>
              <a:rPr lang="en-US" altLang="zh-CN" sz="2800" kern="100" dirty="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blinds(horizontal)">
                                      <p:cBhvr>
                                        <p:cTn id="7"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1637" y="549474"/>
            <a:ext cx="11187139" cy="4647402"/>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4.1927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日，国民党二届三中全会在汉口召开，会议决定裁撤中央常务委员会主席、中央军事委员会主席、军事政治学校校长职务等；会议决议军事委员会对国民党中央执行委员会负责，其下达的命令必须有军委主席团四人签字方才有效；国民革命军总司令由军委提名，由国民政府任命。此次会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推动了北伐战争的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到来</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标志着国共合作的破裂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意在削弱蒋介石的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权利</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rPr>
              <a:t>D</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保证了共产党的领导权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20" name="TextBox 4"/>
          <p:cNvSpPr txBox="1"/>
          <p:nvPr/>
        </p:nvSpPr>
        <p:spPr>
          <a:xfrm>
            <a:off x="392140" y="4380412"/>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1637" y="765498"/>
            <a:ext cx="11187139" cy="4565585"/>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此次会议裁撤了与蒋介石有关的职位，从政令的下达、规范国民革命军总司令的提名任命等多种途径去限制蒋介石的权利，故选</a:t>
            </a:r>
            <a:r>
              <a:rPr lang="en-US" altLang="zh-CN" sz="2800" kern="100" dirty="0">
                <a:latin typeface="Times New Roman" panose="02020603050405020304" pitchFamily="18" charset="0"/>
              </a:rPr>
              <a:t>C</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en-US" altLang="zh-CN" sz="2800" kern="100" dirty="0" smtClean="0">
                <a:latin typeface="Times New Roman" panose="02020603050405020304" pitchFamily="18" charset="0"/>
              </a:rPr>
              <a:t>1926</a:t>
            </a:r>
            <a:r>
              <a:rPr lang="zh-CN" altLang="zh-CN" sz="2800" kern="100" dirty="0">
                <a:latin typeface="Times New Roman" panose="02020603050405020304" pitchFamily="18" charset="0"/>
                <a:cs typeface="Times New Roman" panose="02020603050405020304" pitchFamily="18" charset="0"/>
              </a:rPr>
              <a:t>年</a:t>
            </a:r>
            <a:r>
              <a:rPr lang="en-US" altLang="zh-CN" sz="2800" kern="100" dirty="0">
                <a:latin typeface="Times New Roman" panose="02020603050405020304" pitchFamily="18" charset="0"/>
              </a:rPr>
              <a:t>7</a:t>
            </a:r>
            <a:r>
              <a:rPr lang="zh-CN" altLang="zh-CN" sz="2800" kern="100" dirty="0">
                <a:latin typeface="Times New Roman" panose="02020603050405020304" pitchFamily="18" charset="0"/>
                <a:cs typeface="Times New Roman" panose="02020603050405020304" pitchFamily="18" charset="0"/>
              </a:rPr>
              <a:t>月北伐战争已经开始，排除</a:t>
            </a:r>
            <a:r>
              <a:rPr lang="en-US" altLang="zh-CN" sz="2800" kern="100" dirty="0">
                <a:latin typeface="Times New Roman" panose="02020603050405020304" pitchFamily="18" charset="0"/>
              </a:rPr>
              <a:t>A</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en-US" altLang="zh-CN" sz="2800" kern="100" dirty="0" smtClean="0">
                <a:latin typeface="Times New Roman" panose="02020603050405020304" pitchFamily="18" charset="0"/>
              </a:rPr>
              <a:t>1927</a:t>
            </a:r>
            <a:r>
              <a:rPr lang="zh-CN" altLang="zh-CN" sz="2800" kern="100" dirty="0">
                <a:latin typeface="Times New Roman" panose="02020603050405020304" pitchFamily="18" charset="0"/>
                <a:cs typeface="Times New Roman" panose="02020603050405020304" pitchFamily="18" charset="0"/>
              </a:rPr>
              <a:t>年</a:t>
            </a:r>
            <a:r>
              <a:rPr lang="en-US" altLang="zh-CN" sz="2800" kern="100" dirty="0">
                <a:latin typeface="Times New Roman" panose="02020603050405020304" pitchFamily="18" charset="0"/>
              </a:rPr>
              <a:t>7</a:t>
            </a:r>
            <a:r>
              <a:rPr lang="zh-CN" altLang="zh-CN" sz="2800" kern="100" dirty="0">
                <a:latin typeface="Times New Roman" panose="02020603050405020304" pitchFamily="18" charset="0"/>
                <a:cs typeface="Times New Roman" panose="02020603050405020304" pitchFamily="18" charset="0"/>
              </a:rPr>
              <a:t>月</a:t>
            </a:r>
            <a:r>
              <a:rPr lang="en-US" altLang="zh-CN" sz="2800" kern="100" dirty="0">
                <a:latin typeface="Times New Roman" panose="02020603050405020304" pitchFamily="18" charset="0"/>
              </a:rPr>
              <a:t>15</a:t>
            </a:r>
            <a:r>
              <a:rPr lang="zh-CN" altLang="zh-CN" sz="2800" kern="100" dirty="0">
                <a:latin typeface="Times New Roman" panose="02020603050405020304" pitchFamily="18" charset="0"/>
                <a:cs typeface="Times New Roman" panose="02020603050405020304" pitchFamily="18" charset="0"/>
              </a:rPr>
              <a:t>日，汪精卫在武汉发动七一五政变，标志着第一次国共合作的破裂，使国民革命以失败而告终，排除</a:t>
            </a:r>
            <a:r>
              <a:rPr lang="en-US" altLang="zh-CN" sz="2800" kern="100" dirty="0">
                <a:latin typeface="Times New Roman" panose="02020603050405020304" pitchFamily="18"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cs typeface="Times New Roman" panose="02020603050405020304" pitchFamily="18" charset="0"/>
              </a:rPr>
              <a:t>材料</a:t>
            </a:r>
            <a:r>
              <a:rPr lang="zh-CN" altLang="zh-CN" sz="2800" kern="100" dirty="0">
                <a:latin typeface="Times New Roman" panose="02020603050405020304" pitchFamily="18" charset="0"/>
                <a:cs typeface="Times New Roman" panose="02020603050405020304" pitchFamily="18" charset="0"/>
              </a:rPr>
              <a:t>没有涉及共产党，而且在第一次国共合作中，共产党也没有领导权，排除</a:t>
            </a:r>
            <a:r>
              <a:rPr lang="en-US" altLang="zh-CN" sz="2800" kern="100" dirty="0">
                <a:latin typeface="Times New Roman" panose="02020603050405020304" pitchFamily="18" charset="0"/>
              </a:rPr>
              <a:t>D</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10"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11"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12"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13"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14"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16"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17"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20"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206" y="693490"/>
            <a:ext cx="11466640" cy="3926885"/>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5.1928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年国民党中执委提出《中央对普用新历废除旧历协助办法》，</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自</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1929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日起，全国使用公历，同时废除旧历和禁过旧年</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，并严禁民间过春节贴春联燃烟花爆竹、互相拜年等一切过年的民俗活动。国民党这一举措旨在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接轨世界取得国际认同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强化新政权的革命性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推动国民经济建设运动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根除旧文化的影响力</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20" name="TextBox 4"/>
          <p:cNvSpPr txBox="1"/>
          <p:nvPr/>
        </p:nvSpPr>
        <p:spPr>
          <a:xfrm>
            <a:off x="5125904" y="3303624"/>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35" name="矩形 34"/>
          <p:cNvSpPr/>
          <p:nvPr/>
        </p:nvSpPr>
        <p:spPr>
          <a:xfrm>
            <a:off x="612918" y="798616"/>
            <a:ext cx="11019216" cy="4647402"/>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据材料</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rPr>
              <a:t>1928</a:t>
            </a:r>
            <a:r>
              <a:rPr lang="zh-CN" altLang="zh-CN" sz="2800" kern="100" dirty="0">
                <a:latin typeface="Times New Roman" panose="02020603050405020304" pitchFamily="18" charset="0"/>
                <a:cs typeface="Times New Roman" panose="02020603050405020304" pitchFamily="18" charset="0"/>
              </a:rPr>
              <a:t>年国民党</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自</a:t>
            </a:r>
            <a:r>
              <a:rPr lang="en-US" altLang="zh-CN" sz="2800" kern="100" dirty="0">
                <a:latin typeface="Times New Roman" panose="02020603050405020304" pitchFamily="18" charset="0"/>
              </a:rPr>
              <a:t>1929</a:t>
            </a:r>
            <a:r>
              <a:rPr lang="zh-CN" altLang="zh-CN" sz="2800" kern="100" dirty="0">
                <a:latin typeface="Times New Roman" panose="02020603050405020304" pitchFamily="18" charset="0"/>
                <a:cs typeface="Times New Roman" panose="02020603050405020304" pitchFamily="18" charset="0"/>
              </a:rPr>
              <a:t>年</a:t>
            </a:r>
            <a:r>
              <a:rPr lang="en-US" altLang="zh-CN" sz="2800" kern="100" dirty="0">
                <a:latin typeface="Times New Roman" panose="02020603050405020304" pitchFamily="18" charset="0"/>
              </a:rPr>
              <a:t>1</a:t>
            </a:r>
            <a:r>
              <a:rPr lang="zh-CN" altLang="zh-CN" sz="2800" kern="100" dirty="0">
                <a:latin typeface="Times New Roman" panose="02020603050405020304" pitchFamily="18" charset="0"/>
                <a:cs typeface="Times New Roman" panose="02020603050405020304" pitchFamily="18" charset="0"/>
              </a:rPr>
              <a:t>月</a:t>
            </a:r>
            <a:r>
              <a:rPr lang="en-US" altLang="zh-CN" sz="2800" kern="100" dirty="0">
                <a:latin typeface="Times New Roman" panose="02020603050405020304" pitchFamily="18" charset="0"/>
              </a:rPr>
              <a:t>1</a:t>
            </a:r>
            <a:r>
              <a:rPr lang="zh-CN" altLang="zh-CN" sz="2800" kern="100" dirty="0">
                <a:latin typeface="Times New Roman" panose="02020603050405020304" pitchFamily="18" charset="0"/>
                <a:cs typeface="Times New Roman" panose="02020603050405020304" pitchFamily="18" charset="0"/>
              </a:rPr>
              <a:t>日起，全国使用公历，同时废除旧历和禁过旧年</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并结合所学可知，国民政府成立后除旧布新，强调新政权的革命性，故选</a:t>
            </a:r>
            <a:r>
              <a:rPr lang="en-US" altLang="zh-CN" sz="2800" kern="100" dirty="0">
                <a:latin typeface="Times New Roman" panose="02020603050405020304" pitchFamily="18"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cs typeface="Times New Roman" panose="02020603050405020304" pitchFamily="18" charset="0"/>
              </a:rPr>
              <a:t>据</a:t>
            </a:r>
            <a:r>
              <a:rPr lang="zh-CN" altLang="zh-CN" sz="2800" kern="100" dirty="0">
                <a:latin typeface="Times New Roman" panose="02020603050405020304" pitchFamily="18" charset="0"/>
                <a:cs typeface="Times New Roman" panose="02020603050405020304" pitchFamily="18" charset="0"/>
              </a:rPr>
              <a:t>材料</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全国使用公历</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和</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严禁民间</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可知针对的是中国而不是国际认同，排除</a:t>
            </a:r>
            <a:r>
              <a:rPr lang="en-US" altLang="zh-CN" sz="2800" kern="100" dirty="0">
                <a:latin typeface="Times New Roman" panose="02020603050405020304" pitchFamily="18" charset="0"/>
              </a:rPr>
              <a:t>A</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cs typeface="Times New Roman" panose="02020603050405020304" pitchFamily="18" charset="0"/>
              </a:rPr>
              <a:t>国民经济</a:t>
            </a:r>
            <a:r>
              <a:rPr lang="zh-CN" altLang="zh-CN" sz="2800" kern="100" dirty="0">
                <a:latin typeface="Times New Roman" panose="02020603050405020304" pitchFamily="18" charset="0"/>
                <a:cs typeface="Times New Roman" panose="02020603050405020304" pitchFamily="18" charset="0"/>
              </a:rPr>
              <a:t>建设运动是经济建设，材料体现的是习俗变迁，排除</a:t>
            </a:r>
            <a:r>
              <a:rPr lang="en-US" altLang="zh-CN" sz="2800" kern="100" dirty="0">
                <a:latin typeface="Times New Roman" panose="02020603050405020304" pitchFamily="18" charset="0"/>
              </a:rPr>
              <a:t>C</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cs typeface="Times New Roman" panose="02020603050405020304" pitchFamily="18" charset="0"/>
              </a:rPr>
              <a:t>禁止</a:t>
            </a:r>
            <a:r>
              <a:rPr lang="zh-CN" altLang="zh-CN" sz="2800" kern="100" dirty="0">
                <a:latin typeface="Times New Roman" panose="02020603050405020304" pitchFamily="18" charset="0"/>
                <a:cs typeface="Times New Roman" panose="02020603050405020304" pitchFamily="18" charset="0"/>
              </a:rPr>
              <a:t>春节不是禁止所有旧文化，说法过于绝对，排除</a:t>
            </a:r>
            <a:r>
              <a:rPr lang="en-US" altLang="zh-CN" sz="2800" kern="100" dirty="0">
                <a:latin typeface="Times New Roman" panose="02020603050405020304" pitchFamily="18" charset="0"/>
              </a:rPr>
              <a:t> D</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blinds(horizontal)">
                                      <p:cBhvr>
                                        <p:cTn id="12" dur="500"/>
                                        <p:tgtEl>
                                          <p:spTgt spid="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blinds(horizontal)">
                                      <p:cBhvr>
                                        <p:cTn id="17" dur="500"/>
                                        <p:tgtEl>
                                          <p:spTgt spid="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5">
                                            <p:txEl>
                                              <p:pRg st="3" end="3"/>
                                            </p:txEl>
                                          </p:spTgt>
                                        </p:tgtEl>
                                        <p:attrNameLst>
                                          <p:attrName>style.visibility</p:attrName>
                                        </p:attrNameLst>
                                      </p:cBhvr>
                                      <p:to>
                                        <p:strVal val="visible"/>
                                      </p:to>
                                    </p:set>
                                    <p:animEffect transition="in" filter="blinds(horizontal)">
                                      <p:cBhvr>
                                        <p:cTn id="22" dur="500"/>
                                        <p:tgtEl>
                                          <p:spTgt spid="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154" y="1341562"/>
            <a:ext cx="11488590" cy="523099"/>
          </a:xfrm>
          <a:prstGeom prst="rect">
            <a:avLst/>
          </a:prstGeom>
        </p:spPr>
        <p:txBody>
          <a:bodyPr wrap="square">
            <a:spAutoFit/>
          </a:bodyPr>
          <a:lstStyle/>
          <a:p>
            <a:r>
              <a:rPr lang="zh-CN" altLang="zh-CN" sz="2800" kern="100" dirty="0">
                <a:solidFill>
                  <a:srgbClr val="0070C0"/>
                </a:solidFill>
                <a:ea typeface="微软雅黑" panose="020B0503020204020204" pitchFamily="34" charset="-122"/>
                <a:cs typeface="Times New Roman" panose="02020603050405020304" pitchFamily="18" charset="0"/>
              </a:rPr>
              <a:t>【</a:t>
            </a:r>
            <a:r>
              <a:rPr lang="zh-CN" altLang="zh-CN" sz="2800" b="1"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思维点拨】</a:t>
            </a:r>
            <a:r>
              <a:rPr lang="zh-CN" altLang="zh-CN" sz="2800"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五四运动爆发的</a:t>
            </a:r>
            <a:r>
              <a:rPr lang="zh-CN" altLang="zh-CN" sz="2800" kern="100"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原因</a:t>
            </a:r>
            <a:r>
              <a:rPr lang="en-US" altLang="zh-CN" sz="2800" kern="100"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kern="1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500919" y="2133650"/>
            <a:ext cx="10994089" cy="1341533"/>
          </a:xfrm>
          <a:prstGeom prst="rect">
            <a:avLst/>
          </a:prstGeom>
          <a:ln>
            <a:solidFill>
              <a:schemeClr val="tx1"/>
            </a:solidFill>
            <a:prstDash val="dash"/>
          </a:ln>
        </p:spPr>
        <p:txBody>
          <a:bodyPr wrap="square" lIns="121870" tIns="60934" rIns="121870" bIns="60934">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五四运动爆发的根本原因是阶级矛盾尖锐，即北洋军阀的黑暗统治，不是民族矛盾；直接原因是巴黎和会上中国外交的失败。</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206" y="721384"/>
            <a:ext cx="11412000" cy="4573215"/>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6.1929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年，古田会议指出：红军决不是单纯地打仗的，它除了打仗消灭敌人军事力量之外，还要负担宣传群众、组织群众、武装群众、帮助群众建立革命政权以至于建立共产党的组织等多项重大任务。这一决议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推动了民主革命的进程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反映了工农武装割据的重要性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促进了工作重心的转移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Times New Roman" panose="02020603050405020304" pitchFamily="18" charset="0"/>
                <a:ea typeface="方正中等线简体" panose="03000509000000000000" pitchFamily="65" charset="-122"/>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表明了反</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围剿</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形势的严峻</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8"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21" name="TextBox 4"/>
          <p:cNvSpPr txBox="1"/>
          <p:nvPr/>
        </p:nvSpPr>
        <p:spPr>
          <a:xfrm>
            <a:off x="262558" y="2781722"/>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8"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20" name="矩形 19"/>
          <p:cNvSpPr/>
          <p:nvPr/>
        </p:nvSpPr>
        <p:spPr>
          <a:xfrm>
            <a:off x="389206" y="693490"/>
            <a:ext cx="11412000" cy="4647402"/>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据材料</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以至于建立共产党的组织</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可知，这一决议对于加强无产阶级政党对革命的领导权起到了重要作用，同时强化了军队建设，推动了民主革命的进程，故选</a:t>
            </a:r>
            <a:r>
              <a:rPr lang="en-US" altLang="zh-CN" sz="2800" kern="100" dirty="0">
                <a:latin typeface="Times New Roman" panose="02020603050405020304" pitchFamily="18" charset="0"/>
              </a:rPr>
              <a:t>A</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cs typeface="Times New Roman" panose="02020603050405020304" pitchFamily="18" charset="0"/>
              </a:rPr>
              <a:t>材料</a:t>
            </a:r>
            <a:r>
              <a:rPr lang="zh-CN" altLang="zh-CN" sz="2800" kern="100" dirty="0">
                <a:latin typeface="Times New Roman" panose="02020603050405020304" pitchFamily="18" charset="0"/>
                <a:cs typeface="Times New Roman" panose="02020603050405020304" pitchFamily="18" charset="0"/>
              </a:rPr>
              <a:t>强调的是军队的建设任务，而工农武装割据强调的是土地革命、武装斗争、根据地建设，不符合题意，排除</a:t>
            </a:r>
            <a:r>
              <a:rPr lang="en-US" altLang="zh-CN" sz="2800" kern="100" dirty="0">
                <a:latin typeface="Times New Roman" panose="02020603050405020304" pitchFamily="18"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cs typeface="Times New Roman" panose="02020603050405020304" pitchFamily="18" charset="0"/>
              </a:rPr>
              <a:t>促进</a:t>
            </a:r>
            <a:r>
              <a:rPr lang="zh-CN" altLang="zh-CN" sz="2800" kern="100" dirty="0">
                <a:latin typeface="Times New Roman" panose="02020603050405020304" pitchFamily="18" charset="0"/>
                <a:cs typeface="Times New Roman" panose="02020603050405020304" pitchFamily="18" charset="0"/>
              </a:rPr>
              <a:t>党的工作重心转移的是</a:t>
            </a:r>
            <a:r>
              <a:rPr lang="en-US" altLang="zh-CN" sz="2800" kern="100" dirty="0">
                <a:latin typeface="Times New Roman" panose="02020603050405020304" pitchFamily="18" charset="0"/>
              </a:rPr>
              <a:t>1927</a:t>
            </a:r>
            <a:r>
              <a:rPr lang="zh-CN" altLang="zh-CN" sz="2800" kern="100" dirty="0">
                <a:latin typeface="Times New Roman" panose="02020603050405020304" pitchFamily="18" charset="0"/>
                <a:cs typeface="Times New Roman" panose="02020603050405020304" pitchFamily="18" charset="0"/>
              </a:rPr>
              <a:t>年八七会议，排除</a:t>
            </a:r>
            <a:r>
              <a:rPr lang="en-US" altLang="zh-CN" sz="2800" kern="100" dirty="0">
                <a:latin typeface="Times New Roman" panose="02020603050405020304" pitchFamily="18" charset="0"/>
              </a:rPr>
              <a:t>C</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en-US" altLang="zh-CN" sz="2800" kern="100" dirty="0" smtClean="0">
                <a:latin typeface="Times New Roman" panose="02020603050405020304" pitchFamily="18" charset="0"/>
              </a:rPr>
              <a:t>1930</a:t>
            </a:r>
            <a:r>
              <a:rPr lang="zh-CN" altLang="zh-CN" sz="2800" kern="100" dirty="0">
                <a:latin typeface="Times New Roman" panose="02020603050405020304" pitchFamily="18" charset="0"/>
                <a:cs typeface="Times New Roman" panose="02020603050405020304" pitchFamily="18" charset="0"/>
              </a:rPr>
              <a:t>年第一次反</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围剿</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才开始，与材料时间不符，排除</a:t>
            </a:r>
            <a:r>
              <a:rPr lang="en-US" altLang="zh-CN" sz="2800" kern="100" dirty="0">
                <a:latin typeface="Times New Roman" panose="02020603050405020304" pitchFamily="18" charset="0"/>
              </a:rPr>
              <a:t>D</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linds(horizont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blinds(horizontal)">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blinds(horizontal)">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206" y="724867"/>
            <a:ext cx="11412000" cy="3354740"/>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井冈山时期，毛泽东对无产阶级这一概念进行了创造性的解释，即避开生产方式是否先进问题，把划分无产阶级和非无产阶级的标准落实到是否出卖劳动力这一点上。这种认识意在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论证中国革命道路的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合理性</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揭露封建土地制度的反动本质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丰富和发展马克思主义</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学说</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rPr>
              <a:t>D</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推动农村土地改革的深入开展</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4"/>
          <p:cNvSpPr txBox="1"/>
          <p:nvPr/>
        </p:nvSpPr>
        <p:spPr>
          <a:xfrm>
            <a:off x="262638" y="2709794"/>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35" name="矩形 34"/>
          <p:cNvSpPr/>
          <p:nvPr/>
        </p:nvSpPr>
        <p:spPr>
          <a:xfrm>
            <a:off x="611852" y="909514"/>
            <a:ext cx="10966708" cy="4647402"/>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井冈山时期，基于农村革命根据地建立与发展的现实，毛泽东将无产阶级的划分标准由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生产方式是否先进</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发展为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是否出卖劳动力</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，这一创新扩大了无产阶级的范围，有利于论证中国革命走农村包围城市道路的合理性，故选</a:t>
            </a:r>
            <a:r>
              <a:rPr lang="en-US" altLang="zh-CN" sz="2800" kern="100" dirty="0">
                <a:latin typeface="Times New Roman" panose="02020603050405020304" pitchFamily="18" charset="0"/>
              </a:rPr>
              <a:t>A</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cs typeface="Times New Roman" panose="02020603050405020304" pitchFamily="18" charset="0"/>
              </a:rPr>
              <a:t>揭露</a:t>
            </a:r>
            <a:r>
              <a:rPr lang="zh-CN" altLang="zh-CN" sz="2800" kern="100" dirty="0">
                <a:latin typeface="Times New Roman" panose="02020603050405020304" pitchFamily="18" charset="0"/>
                <a:cs typeface="Times New Roman" panose="02020603050405020304" pitchFamily="18" charset="0"/>
              </a:rPr>
              <a:t>封建土地制度的反动本质是手段不是目的，排除</a:t>
            </a:r>
            <a:r>
              <a:rPr lang="en-US" altLang="zh-CN" sz="2800" kern="100" dirty="0">
                <a:latin typeface="Times New Roman" panose="02020603050405020304" pitchFamily="18"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cs typeface="Times New Roman" panose="02020603050405020304" pitchFamily="18" charset="0"/>
              </a:rPr>
              <a:t>丰富</a:t>
            </a:r>
            <a:r>
              <a:rPr lang="zh-CN" altLang="zh-CN" sz="2800" kern="100" dirty="0">
                <a:latin typeface="Times New Roman" panose="02020603050405020304" pitchFamily="18" charset="0"/>
                <a:cs typeface="Times New Roman" panose="02020603050405020304" pitchFamily="18" charset="0"/>
              </a:rPr>
              <a:t>和发展马克思主义学说是客观结果不是主观意图，排除</a:t>
            </a:r>
            <a:r>
              <a:rPr lang="en-US" altLang="zh-CN" sz="2800" kern="100" dirty="0">
                <a:latin typeface="Times New Roman" panose="02020603050405020304" pitchFamily="18" charset="0"/>
              </a:rPr>
              <a:t>C</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cs typeface="Times New Roman" panose="02020603050405020304" pitchFamily="18" charset="0"/>
              </a:rPr>
              <a:t>农村</a:t>
            </a:r>
            <a:r>
              <a:rPr lang="zh-CN" altLang="zh-CN" sz="2800" kern="100" dirty="0">
                <a:latin typeface="Times New Roman" panose="02020603050405020304" pitchFamily="18" charset="0"/>
                <a:cs typeface="Times New Roman" panose="02020603050405020304" pitchFamily="18" charset="0"/>
              </a:rPr>
              <a:t>土地改革是在</a:t>
            </a:r>
            <a:r>
              <a:rPr lang="en-US" altLang="zh-CN" sz="2800" kern="100" dirty="0">
                <a:latin typeface="Times New Roman" panose="02020603050405020304" pitchFamily="18" charset="0"/>
              </a:rPr>
              <a:t>1949—1952</a:t>
            </a:r>
            <a:r>
              <a:rPr lang="zh-CN" altLang="zh-CN" sz="2800" kern="100" dirty="0">
                <a:latin typeface="Times New Roman" panose="02020603050405020304" pitchFamily="18" charset="0"/>
                <a:cs typeface="Times New Roman" panose="02020603050405020304" pitchFamily="18" charset="0"/>
              </a:rPr>
              <a:t>年，排除</a:t>
            </a:r>
            <a:r>
              <a:rPr lang="en-US" altLang="zh-CN" sz="2800" kern="100" dirty="0">
                <a:latin typeface="Times New Roman" panose="02020603050405020304" pitchFamily="18" charset="0"/>
              </a:rPr>
              <a:t>D</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blinds(horizontal)">
                                      <p:cBhvr>
                                        <p:cTn id="12" dur="500"/>
                                        <p:tgtEl>
                                          <p:spTgt spid="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blinds(horizontal)">
                                      <p:cBhvr>
                                        <p:cTn id="17" dur="500"/>
                                        <p:tgtEl>
                                          <p:spTgt spid="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5">
                                            <p:txEl>
                                              <p:pRg st="3" end="3"/>
                                            </p:txEl>
                                          </p:spTgt>
                                        </p:tgtEl>
                                        <p:attrNameLst>
                                          <p:attrName>style.visibility</p:attrName>
                                        </p:attrNameLst>
                                      </p:cBhvr>
                                      <p:to>
                                        <p:strVal val="visible"/>
                                      </p:to>
                                    </p:set>
                                    <p:animEffect transition="in" filter="blinds(horizontal)">
                                      <p:cBhvr>
                                        <p:cTn id="22" dur="500"/>
                                        <p:tgtEl>
                                          <p:spTgt spid="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206" y="621482"/>
            <a:ext cx="11412000" cy="5219546"/>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8.1933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年五六月间，中华苏维埃共和国第一次运动大会召开，运动会上军民互动，同场竞技。毛泽东为运动会题词</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锻炼工农阶级铁的筋骨，战胜一切敌人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，还担任乒乓球裁判，朱德与士兵、百姓一起打排球。这次运动会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巩固了国民革命统一战线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表明中共的工作重点转向改善生活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是敌后根据地得到巩固的表现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Times New Roman" panose="02020603050405020304" pitchFamily="18" charset="0"/>
                <a:ea typeface="方正中等线简体" panose="03000509000000000000" pitchFamily="65" charset="-122"/>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利于鼓舞红军和人民群众的革命热情</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19" name="TextBox 4"/>
          <p:cNvSpPr txBox="1"/>
          <p:nvPr/>
        </p:nvSpPr>
        <p:spPr>
          <a:xfrm>
            <a:off x="275258" y="5157986"/>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1637" y="981522"/>
            <a:ext cx="11187139" cy="4647402"/>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运动会本身就具有激发斗志的作用，材料中的运动会</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军民互动，同场竞技</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，加之毛泽东</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战胜一切敌人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的题词，更加有利于鼓舞红军和人民群众的革命热情，故选</a:t>
            </a:r>
            <a:r>
              <a:rPr lang="en-US" altLang="zh-CN" sz="2800" kern="100" dirty="0">
                <a:latin typeface="Times New Roman" panose="02020603050405020304" pitchFamily="18" charset="0"/>
              </a:rPr>
              <a:t>D</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en-US" altLang="zh-CN" sz="2800" kern="100" dirty="0" smtClean="0">
                <a:latin typeface="Times New Roman" panose="02020603050405020304" pitchFamily="18" charset="0"/>
              </a:rPr>
              <a:t>1933</a:t>
            </a:r>
            <a:r>
              <a:rPr lang="zh-CN" altLang="zh-CN" sz="2800" kern="100" dirty="0">
                <a:latin typeface="Times New Roman" panose="02020603050405020304" pitchFamily="18" charset="0"/>
                <a:cs typeface="Times New Roman" panose="02020603050405020304" pitchFamily="18" charset="0"/>
              </a:rPr>
              <a:t>年正值国共十年对峙时期，国民革命统一战线已经破裂，排除</a:t>
            </a:r>
            <a:r>
              <a:rPr lang="en-US" altLang="zh-CN" sz="2800" kern="100" dirty="0">
                <a:latin typeface="Times New Roman" panose="02020603050405020304" pitchFamily="18" charset="0"/>
              </a:rPr>
              <a:t>A</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cs typeface="Times New Roman" panose="02020603050405020304" pitchFamily="18" charset="0"/>
              </a:rPr>
              <a:t>新民主主义革命</a:t>
            </a:r>
            <a:r>
              <a:rPr lang="zh-CN" altLang="zh-CN" sz="2800" kern="100" dirty="0">
                <a:latin typeface="Times New Roman" panose="02020603050405020304" pitchFamily="18" charset="0"/>
                <a:cs typeface="Times New Roman" panose="02020603050405020304" pitchFamily="18" charset="0"/>
              </a:rPr>
              <a:t>时期中共的工作重点是反帝反封建，并非改善生活，排除</a:t>
            </a:r>
            <a:r>
              <a:rPr lang="en-US" altLang="zh-CN" sz="2800" kern="100" dirty="0">
                <a:latin typeface="Times New Roman" panose="02020603050405020304" pitchFamily="18"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cs typeface="Times New Roman" panose="02020603050405020304" pitchFamily="18" charset="0"/>
              </a:rPr>
              <a:t>敌后</a:t>
            </a:r>
            <a:r>
              <a:rPr lang="zh-CN" altLang="zh-CN" sz="2800" kern="100" dirty="0">
                <a:latin typeface="Times New Roman" panose="02020603050405020304" pitchFamily="18" charset="0"/>
                <a:cs typeface="Times New Roman" panose="02020603050405020304" pitchFamily="18" charset="0"/>
              </a:rPr>
              <a:t>根据地是在全面抗日战争爆发之后才建立的，排除</a:t>
            </a:r>
            <a:r>
              <a:rPr lang="en-US" altLang="zh-CN" sz="2800" kern="100" dirty="0">
                <a:latin typeface="Times New Roman" panose="02020603050405020304" pitchFamily="18" charset="0"/>
              </a:rPr>
              <a:t>C</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5"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8"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9"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10"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11"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2"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13"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14"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16"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17"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20"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1637" y="549474"/>
            <a:ext cx="11187139" cy="4001071"/>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土地革命时期，各地苏维埃政权推行工农兵代表会议制度；建立广大的消费合作社、生产合作社、借贷合作社；实行了消灭文盲的运动，并开始普及免费教育；工会、贫民团、妇女代表会、少先队等组织纷纷建立。这表明</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新型社会体制</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萌芽</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农村包围城市道路形成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苏区政权日益</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巩固</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rPr>
              <a:t>D</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革命统一战线发展壮大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20" name="TextBox 4"/>
          <p:cNvSpPr txBox="1"/>
          <p:nvPr/>
        </p:nvSpPr>
        <p:spPr>
          <a:xfrm>
            <a:off x="406654" y="3221028"/>
            <a:ext cx="720000"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9"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36" name="矩形 35"/>
          <p:cNvSpPr/>
          <p:nvPr/>
        </p:nvSpPr>
        <p:spPr>
          <a:xfrm>
            <a:off x="557019" y="549474"/>
            <a:ext cx="11076375" cy="5293733"/>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材料表明在土地革命时期，苏维埃政权进行了新型社会体制的尝试，故选</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农村</a:t>
            </a:r>
            <a:r>
              <a:rPr lang="zh-CN" altLang="zh-CN" sz="2800" kern="100" dirty="0">
                <a:latin typeface="Times New Roman" panose="02020603050405020304" pitchFamily="18" charset="0"/>
                <a:cs typeface="Times New Roman" panose="02020603050405020304" pitchFamily="18" charset="0"/>
              </a:rPr>
              <a:t>包围城市道路是指建立农村革命根据地，夺取全国政权的革命斗争方式，与材料内容不符，排除</a:t>
            </a:r>
            <a:r>
              <a:rPr lang="en-US" altLang="zh-CN" sz="2800" kern="100" dirty="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材料</a:t>
            </a:r>
            <a:r>
              <a:rPr lang="zh-CN" altLang="zh-CN" sz="2800" kern="100" dirty="0">
                <a:latin typeface="Times New Roman" panose="02020603050405020304" pitchFamily="18" charset="0"/>
                <a:cs typeface="Times New Roman" panose="02020603050405020304" pitchFamily="18" charset="0"/>
              </a:rPr>
              <a:t>仅体现了革命根据地中政权建设的情况，不能体现苏区政权日益巩固，排除</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革命</a:t>
            </a:r>
            <a:r>
              <a:rPr lang="zh-CN" altLang="zh-CN" sz="2800" kern="100" dirty="0">
                <a:latin typeface="Times New Roman" panose="02020603050405020304" pitchFamily="18" charset="0"/>
                <a:cs typeface="Times New Roman" panose="02020603050405020304" pitchFamily="18" charset="0"/>
              </a:rPr>
              <a:t>统一战线是指国民革命时期国共两党的合作，与土地革命时期国共两党对峙局面不符，排除</a:t>
            </a:r>
            <a:r>
              <a:rPr lang="en-US" altLang="zh-CN" sz="2800" kern="100" dirty="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blinds(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blinds(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blinds(horizont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blinds(horizontal)">
                                      <p:cBhvr>
                                        <p:cTn id="22" dur="5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206" y="261442"/>
            <a:ext cx="11412000" cy="5865877"/>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10.1935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月，中共中央代表陈云在向共产国际汇报时指出：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我们的党当然犯过某些错误，但它用自己的力量纠正了。像陈独秀、李立三、瞿秋白犯错误时期需要共产国际出面干预的情况，再也不会有了。目前，我们的党在新的情况下能够自己提出新的任务。</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这表明，此时的中国共产党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取得了工农红军长征的胜利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开始着手解决中国革命的道路问题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能够独立自主解决党内问题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Times New Roman" panose="02020603050405020304" pitchFamily="18" charset="0"/>
                <a:ea typeface="方正中等线简体" panose="03000509000000000000" pitchFamily="65" charset="-122"/>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认识到独立领导武装斗争的必要性</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19" name="TextBox 4"/>
          <p:cNvSpPr txBox="1"/>
          <p:nvPr/>
        </p:nvSpPr>
        <p:spPr>
          <a:xfrm>
            <a:off x="291666" y="4798026"/>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35" name="矩形 34"/>
          <p:cNvSpPr/>
          <p:nvPr/>
        </p:nvSpPr>
        <p:spPr>
          <a:xfrm>
            <a:off x="389206" y="1053530"/>
            <a:ext cx="11412000" cy="4647402"/>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题干表明在</a:t>
            </a:r>
            <a:r>
              <a:rPr lang="en-US" altLang="zh-CN" sz="2800" kern="100" dirty="0">
                <a:latin typeface="Times New Roman" panose="02020603050405020304" pitchFamily="18" charset="0"/>
              </a:rPr>
              <a:t>1935</a:t>
            </a:r>
            <a:r>
              <a:rPr lang="zh-CN" altLang="zh-CN" sz="2800" kern="100" dirty="0">
                <a:latin typeface="Times New Roman" panose="02020603050405020304" pitchFamily="18" charset="0"/>
                <a:cs typeface="Times New Roman" panose="02020603050405020304" pitchFamily="18" charset="0"/>
              </a:rPr>
              <a:t>年</a:t>
            </a:r>
            <a:r>
              <a:rPr lang="en-US" altLang="zh-CN" sz="2800" kern="100" dirty="0">
                <a:latin typeface="Times New Roman" panose="02020603050405020304" pitchFamily="18" charset="0"/>
              </a:rPr>
              <a:t>1</a:t>
            </a:r>
            <a:r>
              <a:rPr lang="zh-CN" altLang="zh-CN" sz="2800" kern="100" dirty="0">
                <a:latin typeface="Times New Roman" panose="02020603050405020304" pitchFamily="18" charset="0"/>
                <a:cs typeface="Times New Roman" panose="02020603050405020304" pitchFamily="18" charset="0"/>
              </a:rPr>
              <a:t>月遵义会议后中国共产党从幼稚走向成熟，能够独立自主地解决党内问题，故选</a:t>
            </a:r>
            <a:r>
              <a:rPr lang="en-US" altLang="zh-CN" sz="2800" kern="100" dirty="0">
                <a:latin typeface="Times New Roman" panose="02020603050405020304" pitchFamily="18" charset="0"/>
              </a:rPr>
              <a:t>C</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en-US" altLang="zh-CN" sz="2800" kern="100" dirty="0" smtClean="0">
                <a:latin typeface="Times New Roman" panose="02020603050405020304" pitchFamily="18" charset="0"/>
              </a:rPr>
              <a:t>1936</a:t>
            </a:r>
            <a:r>
              <a:rPr lang="zh-CN" altLang="zh-CN" sz="2800" kern="100" dirty="0">
                <a:latin typeface="Times New Roman" panose="02020603050405020304" pitchFamily="18" charset="0"/>
                <a:cs typeface="Times New Roman" panose="02020603050405020304" pitchFamily="18" charset="0"/>
              </a:rPr>
              <a:t>年</a:t>
            </a:r>
            <a:r>
              <a:rPr lang="en-US" altLang="zh-CN" sz="2800" kern="100" dirty="0">
                <a:latin typeface="Times New Roman" panose="02020603050405020304" pitchFamily="18" charset="0"/>
              </a:rPr>
              <a:t>10</a:t>
            </a:r>
            <a:r>
              <a:rPr lang="zh-CN" altLang="zh-CN" sz="2800" kern="100" dirty="0">
                <a:latin typeface="Times New Roman" panose="02020603050405020304" pitchFamily="18" charset="0"/>
                <a:cs typeface="Times New Roman" panose="02020603050405020304" pitchFamily="18" charset="0"/>
              </a:rPr>
              <a:t>月红军三大主力会师标志着长征胜利，排除</a:t>
            </a:r>
            <a:r>
              <a:rPr lang="en-US" altLang="zh-CN" sz="2800" kern="100" dirty="0">
                <a:latin typeface="Times New Roman" panose="02020603050405020304" pitchFamily="18" charset="0"/>
              </a:rPr>
              <a:t>A</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en-US" altLang="zh-CN" sz="2800" kern="100" dirty="0" smtClean="0">
                <a:latin typeface="Times New Roman" panose="02020603050405020304" pitchFamily="18" charset="0"/>
              </a:rPr>
              <a:t>1927</a:t>
            </a:r>
            <a:r>
              <a:rPr lang="zh-CN" altLang="zh-CN" sz="2800" kern="100" dirty="0">
                <a:latin typeface="Times New Roman" panose="02020603050405020304" pitchFamily="18" charset="0"/>
                <a:cs typeface="Times New Roman" panose="02020603050405020304" pitchFamily="18" charset="0"/>
              </a:rPr>
              <a:t>年建立井冈山革命根据地后中国共产党开始探索中国革命的道路问题，排除</a:t>
            </a:r>
            <a:r>
              <a:rPr lang="en-US" altLang="zh-CN" sz="2800" kern="100" dirty="0">
                <a:latin typeface="Times New Roman" panose="02020603050405020304" pitchFamily="18"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zh-CN" altLang="zh-CN" sz="2800" kern="100" dirty="0" smtClean="0">
                <a:latin typeface="Times New Roman" panose="02020603050405020304" pitchFamily="18" charset="0"/>
                <a:cs typeface="Times New Roman" panose="02020603050405020304" pitchFamily="18" charset="0"/>
              </a:rPr>
              <a:t>国民</a:t>
            </a:r>
            <a:r>
              <a:rPr lang="zh-CN" altLang="zh-CN" sz="2800" kern="100" dirty="0">
                <a:latin typeface="Times New Roman" panose="02020603050405020304" pitchFamily="18" charset="0"/>
                <a:cs typeface="Times New Roman" panose="02020603050405020304" pitchFamily="18" charset="0"/>
              </a:rPr>
              <a:t>革命失败后中国共产党认识到独立领导武装斗争的必要性，排除</a:t>
            </a:r>
            <a:r>
              <a:rPr lang="en-US" altLang="zh-CN" sz="2800" kern="100" dirty="0">
                <a:latin typeface="Times New Roman" panose="02020603050405020304" pitchFamily="18" charset="0"/>
              </a:rPr>
              <a:t>D</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blinds(horizontal)">
                                      <p:cBhvr>
                                        <p:cTn id="12" dur="500"/>
                                        <p:tgtEl>
                                          <p:spTgt spid="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blinds(horizontal)">
                                      <p:cBhvr>
                                        <p:cTn id="17" dur="500"/>
                                        <p:tgtEl>
                                          <p:spTgt spid="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5">
                                            <p:txEl>
                                              <p:pRg st="3" end="3"/>
                                            </p:txEl>
                                          </p:spTgt>
                                        </p:tgtEl>
                                        <p:attrNameLst>
                                          <p:attrName>style.visibility</p:attrName>
                                        </p:attrNameLst>
                                      </p:cBhvr>
                                      <p:to>
                                        <p:strVal val="visible"/>
                                      </p:to>
                                    </p:set>
                                    <p:animEffect transition="in" filter="blinds(horizontal)">
                                      <p:cBhvr>
                                        <p:cTn id="22" dur="500"/>
                                        <p:tgtEl>
                                          <p:spTgt spid="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01637" y="685354"/>
            <a:ext cx="11187139" cy="664477"/>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概况</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表格 2"/>
          <p:cNvGraphicFramePr>
            <a:graphicFrameLocks noGrp="1"/>
          </p:cNvGraphicFramePr>
          <p:nvPr/>
        </p:nvGraphicFramePr>
        <p:xfrm>
          <a:off x="622598" y="1629594"/>
          <a:ext cx="10873208" cy="3864456"/>
        </p:xfrm>
        <a:graphic>
          <a:graphicData uri="http://schemas.openxmlformats.org/drawingml/2006/table">
            <a:tbl>
              <a:tblPr/>
              <a:tblGrid>
                <a:gridCol w="1008113"/>
                <a:gridCol w="1800199"/>
                <a:gridCol w="1224136"/>
                <a:gridCol w="1112639"/>
                <a:gridCol w="5728121"/>
              </a:tblGrid>
              <a:tr h="624070">
                <a:tc>
                  <a:txBody>
                    <a:bodyPr/>
                    <a:lstStyle/>
                    <a:p>
                      <a:pPr algn="ctr">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阶段</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时间</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中心</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主力</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形式</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4136">
                <a:tc>
                  <a:txBody>
                    <a:bodyPr/>
                    <a:lstStyle/>
                    <a:p>
                      <a:pPr algn="ctr">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第一阶段</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1919</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年</a:t>
                      </a: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5</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月</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1755" algn="l">
                        <a:lnSpc>
                          <a:spcPct val="150000"/>
                        </a:lnSpc>
                        <a:spcAft>
                          <a:spcPts val="0"/>
                        </a:spcAft>
                      </a:pP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4</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日起</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800" kern="100" baseline="0" dirty="0" smtClean="0">
                          <a:effectLst/>
                          <a:latin typeface="宋体" panose="02010600030101010101" pitchFamily="2" charset="-122"/>
                          <a:ea typeface="宋体" panose="02010600030101010101" pitchFamily="2" charset="-122"/>
                          <a:cs typeface="Courier New" panose="02070309020205020404" pitchFamily="49" charset="0"/>
                        </a:rPr>
                        <a:t>_____</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学生</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游行示威，高喊</a:t>
                      </a:r>
                      <a:r>
                        <a:rPr lang="en-US" sz="2800" kern="100" baseline="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外争国权，内除国贼</a:t>
                      </a:r>
                      <a:r>
                        <a:rPr lang="en-US" sz="2800" kern="100" baseline="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等口号</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0173">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第二阶段</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1919</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年</a:t>
                      </a: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6</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月</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p>
                      <a:pPr marL="71755" algn="l">
                        <a:lnSpc>
                          <a:spcPct val="150000"/>
                        </a:lnSpc>
                        <a:spcAft>
                          <a:spcPts val="0"/>
                        </a:spcAft>
                      </a:pP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5</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日起</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上海</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altLang="zh-CN" sz="2800" kern="100" baseline="0" dirty="0" smtClean="0">
                          <a:effectLst/>
                          <a:latin typeface="宋体" panose="02010600030101010101" pitchFamily="2" charset="-122"/>
                          <a:ea typeface="宋体" panose="02010600030101010101" pitchFamily="2" charset="-122"/>
                          <a:cs typeface="Courier New" panose="02070309020205020404" pitchFamily="49" charset="0"/>
                        </a:rPr>
                        <a:t>_____</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上海出现大规模的工人罢工和</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商人</a:t>
                      </a:r>
                      <a:endParaRPr lang="en-US" alt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1755" algn="l">
                        <a:lnSpc>
                          <a:spcPct val="150000"/>
                        </a:lnSpc>
                        <a:spcAft>
                          <a:spcPts val="0"/>
                        </a:spcAft>
                      </a:pPr>
                      <a:r>
                        <a:rPr lang="en-US" altLang="zh-CN" sz="2800" u="sng"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baseline="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这标志着中国工人阶级登上政治舞台</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8865" marR="38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a:off x="3548911" y="2519090"/>
            <a:ext cx="902811" cy="669158"/>
          </a:xfrm>
          <a:prstGeom prst="rect">
            <a:avLst/>
          </a:prstGeom>
        </p:spPr>
        <p:txBody>
          <a:bodyPr wrap="none">
            <a:spAutoFit/>
          </a:bodyPr>
          <a:lstStyle/>
          <a:p>
            <a:pPr algn="ctr">
              <a:lnSpc>
                <a:spcPct val="150000"/>
              </a:lnSpc>
              <a:spcAft>
                <a:spcPts val="0"/>
              </a:spcAft>
            </a:pP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北京</a:t>
            </a:r>
            <a:endPar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5" name="矩形 4"/>
          <p:cNvSpPr/>
          <p:nvPr/>
        </p:nvSpPr>
        <p:spPr>
          <a:xfrm>
            <a:off x="4727054" y="4293890"/>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工人</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5879182" y="429061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罢市</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206" y="333450"/>
            <a:ext cx="11322624" cy="4647402"/>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如图为书写在我国西南四川地区的民房墙上的革命标语。图中有</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苏维埃政府是工农自己的政府</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的字样。判断标语的书写年代最有可能是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A.1927—1930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B.1935—1936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Times New Roman" panose="02020603050405020304" pitchFamily="18" charset="0"/>
                <a:ea typeface="方正中等线简体" panose="03000509000000000000" pitchFamily="65" charset="-122"/>
              </a:rPr>
              <a:t>C.1938—1940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rPr>
              <a:t>  	</a:t>
            </a:r>
            <a:endParaRPr lang="en-US" altLang="zh-CN" sz="2800" kern="100" dirty="0" smtClean="0">
              <a:latin typeface="Times New Roman" panose="02020603050405020304" pitchFamily="18" charset="0"/>
              <a:ea typeface="方正中等线简体" panose="03000509000000000000" pitchFamily="65" charset="-122"/>
            </a:endParaRPr>
          </a:p>
          <a:p>
            <a:pPr>
              <a:lnSpc>
                <a:spcPct val="150000"/>
              </a:lnSpc>
            </a:pPr>
            <a:r>
              <a:rPr lang="en-US" altLang="zh-CN" sz="2800" kern="100" dirty="0" smtClean="0">
                <a:latin typeface="Times New Roman" panose="02020603050405020304" pitchFamily="18" charset="0"/>
                <a:ea typeface="方正中等线简体" panose="03000509000000000000" pitchFamily="65" charset="-122"/>
              </a:rPr>
              <a:t>D.1947—1949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19" name="TextBox 4"/>
          <p:cNvSpPr txBox="1"/>
          <p:nvPr/>
        </p:nvSpPr>
        <p:spPr>
          <a:xfrm>
            <a:off x="262558" y="2997746"/>
            <a:ext cx="728638" cy="78483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6386" name="Picture 2" descr="7-4"/>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8795" y="2133650"/>
            <a:ext cx="5096849" cy="2610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35" name="矩形 34"/>
          <p:cNvSpPr/>
          <p:nvPr/>
        </p:nvSpPr>
        <p:spPr>
          <a:xfrm>
            <a:off x="445259" y="549474"/>
            <a:ext cx="6298019" cy="2708410"/>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据材料标语并结合所学可知，红军到达四川的时间应该是在</a:t>
            </a:r>
            <a:r>
              <a:rPr lang="en-US" altLang="zh-CN" sz="2800" kern="100" dirty="0">
                <a:latin typeface="Times New Roman" panose="02020603050405020304" pitchFamily="18" charset="0"/>
              </a:rPr>
              <a:t>1935</a:t>
            </a:r>
            <a:r>
              <a:rPr lang="zh-CN" altLang="zh-CN" sz="2800" kern="100" dirty="0">
                <a:latin typeface="Times New Roman" panose="02020603050405020304" pitchFamily="18" charset="0"/>
                <a:cs typeface="Times New Roman" panose="02020603050405020304" pitchFamily="18" charset="0"/>
              </a:rPr>
              <a:t>年</a:t>
            </a:r>
            <a:r>
              <a:rPr lang="en-US" altLang="zh-CN" sz="2800" kern="100" dirty="0">
                <a:latin typeface="Times New Roman" panose="02020603050405020304" pitchFamily="18" charset="0"/>
              </a:rPr>
              <a:t>1</a:t>
            </a:r>
            <a:r>
              <a:rPr lang="zh-CN" altLang="zh-CN" sz="2800" kern="100" dirty="0">
                <a:latin typeface="Times New Roman" panose="02020603050405020304" pitchFamily="18" charset="0"/>
                <a:cs typeface="Times New Roman" panose="02020603050405020304" pitchFamily="18" charset="0"/>
              </a:rPr>
              <a:t>月遵义会议后，应该是当时红军留下的宣传标语，故选</a:t>
            </a:r>
            <a:r>
              <a:rPr lang="en-US" altLang="zh-CN" sz="2800" kern="100" dirty="0">
                <a:latin typeface="Times New Roman" panose="02020603050405020304" pitchFamily="18"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p:txBody>
      </p:sp>
      <p:pic>
        <p:nvPicPr>
          <p:cNvPr id="19" name="Picture 2" descr="7-4"/>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6100" y="597194"/>
            <a:ext cx="4967738" cy="25445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 name="矩形 35"/>
          <p:cNvSpPr/>
          <p:nvPr/>
        </p:nvSpPr>
        <p:spPr>
          <a:xfrm>
            <a:off x="445259" y="3141762"/>
            <a:ext cx="11210519" cy="3272923"/>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rPr>
              <a:t>1930</a:t>
            </a:r>
            <a:r>
              <a:rPr lang="zh-CN" altLang="zh-CN" sz="2800" kern="100" dirty="0">
                <a:latin typeface="Times New Roman" panose="02020603050405020304" pitchFamily="18" charset="0"/>
                <a:cs typeface="Times New Roman" panose="02020603050405020304" pitchFamily="18" charset="0"/>
              </a:rPr>
              <a:t>年中华苏维埃共和国还未建立，排除</a:t>
            </a:r>
            <a:r>
              <a:rPr lang="en-US" altLang="zh-CN" sz="2800" kern="100" dirty="0">
                <a:latin typeface="Times New Roman" panose="02020603050405020304" pitchFamily="18" charset="0"/>
              </a:rPr>
              <a:t>A</a:t>
            </a:r>
            <a:r>
              <a:rPr lang="zh-CN" altLang="zh-CN" sz="2800" kern="100" dirty="0">
                <a:latin typeface="Times New Roman" panose="02020603050405020304" pitchFamily="18" charset="0"/>
                <a:cs typeface="Times New Roman" panose="02020603050405020304" pitchFamily="18" charset="0"/>
              </a:rPr>
              <a:t>项；</a:t>
            </a:r>
            <a:endParaRPr lang="en-US" altLang="zh-CN" sz="2800" kern="100" dirty="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en-US" altLang="zh-CN" sz="2800" kern="100" dirty="0">
                <a:latin typeface="Times New Roman" panose="02020603050405020304" pitchFamily="18" charset="0"/>
              </a:rPr>
              <a:t>1938—1940</a:t>
            </a:r>
            <a:r>
              <a:rPr lang="zh-CN" altLang="zh-CN" sz="2800" kern="100" dirty="0">
                <a:latin typeface="Times New Roman" panose="02020603050405020304" pitchFamily="18" charset="0"/>
                <a:cs typeface="Times New Roman" panose="02020603050405020304" pitchFamily="18" charset="0"/>
              </a:rPr>
              <a:t>年处于抗战时期，中华苏维埃共和国改为陕甘宁边区政府，排除</a:t>
            </a:r>
            <a:r>
              <a:rPr lang="en-US" altLang="zh-CN" sz="2800" kern="100" dirty="0">
                <a:latin typeface="Times New Roman" panose="02020603050405020304" pitchFamily="18" charset="0"/>
              </a:rPr>
              <a:t>C</a:t>
            </a:r>
            <a:r>
              <a:rPr lang="zh-CN" altLang="zh-CN" sz="2800" kern="100" dirty="0">
                <a:latin typeface="Times New Roman" panose="02020603050405020304" pitchFamily="18" charset="0"/>
                <a:cs typeface="Times New Roman" panose="02020603050405020304" pitchFamily="18" charset="0"/>
              </a:rPr>
              <a:t>项；</a:t>
            </a:r>
            <a:endParaRPr lang="en-US" altLang="zh-CN" sz="2800" kern="100" dirty="0">
              <a:latin typeface="Times New Roman" panose="02020603050405020304" pitchFamily="18" charset="0"/>
              <a:cs typeface="Times New Roman" panose="02020603050405020304" pitchFamily="18" charset="0"/>
            </a:endParaRPr>
          </a:p>
          <a:p>
            <a:pPr algn="just">
              <a:lnSpc>
                <a:spcPct val="150000"/>
              </a:lnSpc>
              <a:spcAft>
                <a:spcPts val="0"/>
              </a:spcAft>
              <a:tabLst>
                <a:tab pos="2070735" algn="l"/>
              </a:tabLst>
            </a:pPr>
            <a:r>
              <a:rPr lang="en-US" altLang="zh-CN" sz="2800" kern="100" dirty="0">
                <a:latin typeface="Times New Roman" panose="02020603050405020304" pitchFamily="18" charset="0"/>
              </a:rPr>
              <a:t>1947</a:t>
            </a:r>
            <a:r>
              <a:rPr lang="zh-CN" altLang="zh-CN" sz="2800" kern="100" dirty="0">
                <a:latin typeface="Times New Roman" panose="02020603050405020304" pitchFamily="18" charset="0"/>
                <a:cs typeface="Times New Roman" panose="02020603050405020304" pitchFamily="18" charset="0"/>
              </a:rPr>
              <a:t>－</a:t>
            </a:r>
            <a:r>
              <a:rPr lang="en-US" altLang="zh-CN" sz="2800" kern="100" dirty="0">
                <a:latin typeface="Times New Roman" panose="02020603050405020304" pitchFamily="18" charset="0"/>
              </a:rPr>
              <a:t>1949</a:t>
            </a:r>
            <a:r>
              <a:rPr lang="zh-CN" altLang="zh-CN" sz="2800" kern="100" dirty="0">
                <a:latin typeface="Times New Roman" panose="02020603050405020304" pitchFamily="18" charset="0"/>
                <a:cs typeface="Times New Roman" panose="02020603050405020304" pitchFamily="18" charset="0"/>
              </a:rPr>
              <a:t>年处于解放战争时期，我党我军已不再提苏维埃政府这一口号，排除</a:t>
            </a:r>
            <a:r>
              <a:rPr lang="en-US" altLang="zh-CN" sz="2800" kern="100" dirty="0">
                <a:latin typeface="Times New Roman" panose="02020603050405020304" pitchFamily="18" charset="0"/>
              </a:rPr>
              <a:t>D</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animEffect transition="in" filter="blinds(horizontal)">
                                      <p:cBhvr>
                                        <p:cTn id="15" dur="500"/>
                                        <p:tgtEl>
                                          <p:spTgt spid="3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6">
                                            <p:txEl>
                                              <p:pRg st="1" end="1"/>
                                            </p:txEl>
                                          </p:spTgt>
                                        </p:tgtEl>
                                        <p:attrNameLst>
                                          <p:attrName>style.visibility</p:attrName>
                                        </p:attrNameLst>
                                      </p:cBhvr>
                                      <p:to>
                                        <p:strVal val="visible"/>
                                      </p:to>
                                    </p:set>
                                    <p:animEffect transition="in" filter="blinds(horizontal)">
                                      <p:cBhvr>
                                        <p:cTn id="20" dur="500"/>
                                        <p:tgtEl>
                                          <p:spTgt spid="3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6">
                                            <p:txEl>
                                              <p:pRg st="2" end="2"/>
                                            </p:txEl>
                                          </p:spTgt>
                                        </p:tgtEl>
                                        <p:attrNameLst>
                                          <p:attrName>style.visibility</p:attrName>
                                        </p:attrNameLst>
                                      </p:cBhvr>
                                      <p:to>
                                        <p:strVal val="visible"/>
                                      </p:to>
                                    </p:set>
                                    <p:animEffect transition="in" filter="blinds(horizontal)">
                                      <p:cBhvr>
                                        <p:cTn id="25"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206" y="189434"/>
            <a:ext cx="11412000" cy="3354740"/>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12.1920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1936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年，中国关内各省进口的棉纱及棉制品由占进口净值的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32.4%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锐减为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，钢铁、机械、交通器材由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增长为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25.2%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。这种变化说明了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自然经济进一步</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解体</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政府重视轻工业的发展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民族工业有较大</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发展</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rPr>
              <a:t>D</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近代工业布局明显改善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4"/>
          <p:cNvSpPr txBox="1"/>
          <p:nvPr/>
        </p:nvSpPr>
        <p:spPr>
          <a:xfrm>
            <a:off x="262638" y="2767208"/>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2"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36" name="矩形 35"/>
          <p:cNvSpPr/>
          <p:nvPr/>
        </p:nvSpPr>
        <p:spPr>
          <a:xfrm>
            <a:off x="389206" y="3573810"/>
            <a:ext cx="11412000" cy="2626592"/>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由题目中</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中国关内各省进口的棉纱及棉制品由占进口净值的</a:t>
            </a:r>
            <a:r>
              <a:rPr lang="en-US" altLang="zh-CN" sz="2800" kern="100" dirty="0">
                <a:latin typeface="Times New Roman" panose="02020603050405020304" pitchFamily="18" charset="0"/>
              </a:rPr>
              <a:t>32.4%</a:t>
            </a:r>
            <a:r>
              <a:rPr lang="zh-CN" altLang="zh-CN" sz="2800" kern="100" dirty="0">
                <a:latin typeface="Times New Roman" panose="02020603050405020304" pitchFamily="18" charset="0"/>
                <a:cs typeface="Times New Roman" panose="02020603050405020304" pitchFamily="18" charset="0"/>
              </a:rPr>
              <a:t>锐减为</a:t>
            </a:r>
            <a:r>
              <a:rPr lang="en-US" altLang="zh-CN" sz="2800" kern="100" dirty="0">
                <a:latin typeface="Times New Roman" panose="02020603050405020304" pitchFamily="18" charset="0"/>
              </a:rPr>
              <a:t>1.7%</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得出，近代中国民族轻工业的发展；由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钢铁、机械、交通器材由</a:t>
            </a:r>
            <a:r>
              <a:rPr lang="en-US" altLang="zh-CN" sz="2800" kern="100" dirty="0">
                <a:latin typeface="Times New Roman" panose="02020603050405020304" pitchFamily="18" charset="0"/>
              </a:rPr>
              <a:t>14.1%</a:t>
            </a:r>
            <a:r>
              <a:rPr lang="zh-CN" altLang="zh-CN" sz="2800" kern="100" dirty="0">
                <a:latin typeface="Times New Roman" panose="02020603050405020304" pitchFamily="18" charset="0"/>
                <a:cs typeface="Times New Roman" panose="02020603050405020304" pitchFamily="18" charset="0"/>
              </a:rPr>
              <a:t>增长为</a:t>
            </a:r>
            <a:r>
              <a:rPr lang="en-US" altLang="zh-CN" sz="2800" kern="100" dirty="0">
                <a:latin typeface="Times New Roman" panose="02020603050405020304" pitchFamily="18" charset="0"/>
              </a:rPr>
              <a:t>25.2%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得出，近代中国民族重工业的发展。所以这种变化说明民族工业有较大发展，故</a:t>
            </a:r>
            <a:r>
              <a:rPr lang="en-US" altLang="zh-CN" sz="2800" kern="100" dirty="0">
                <a:latin typeface="Times New Roman" panose="02020603050405020304" pitchFamily="18" charset="0"/>
              </a:rPr>
              <a:t>C</a:t>
            </a:r>
            <a:r>
              <a:rPr lang="zh-CN" altLang="zh-CN" sz="2800" kern="100" dirty="0">
                <a:latin typeface="Times New Roman" panose="02020603050405020304" pitchFamily="18" charset="0"/>
                <a:cs typeface="Times New Roman" panose="02020603050405020304" pitchFamily="18" charset="0"/>
              </a:rPr>
              <a:t>项正确。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blinds(horizontal)">
                                      <p:cBhvr>
                                        <p:cTn id="12"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78582" y="3904235"/>
            <a:ext cx="11233248" cy="203132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该表反映了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区域经济发展严重</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失调</a:t>
            </a:r>
            <a:r>
              <a:rPr lang="en-US" altLang="zh-CN" sz="1050" kern="100" dirty="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天灾抑制人口自然增长</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政治形势影响人口</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变化</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rPr>
              <a:t>D</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各地人口观念存在差异</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6"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8"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49"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50"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51"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52"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53"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54"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55"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56"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57"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58"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9"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20"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5" name="矩形 4"/>
          <p:cNvSpPr/>
          <p:nvPr/>
        </p:nvSpPr>
        <p:spPr>
          <a:xfrm>
            <a:off x="478582" y="461061"/>
            <a:ext cx="11233248" cy="664477"/>
          </a:xfrm>
          <a:prstGeom prst="rect">
            <a:avLst/>
          </a:prstGeom>
        </p:spPr>
        <p:txBody>
          <a:bodyPr wrap="square">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下表是国民政府统治前期部分地区人口变化表。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4"/>
          <p:cNvSpPr txBox="1"/>
          <p:nvPr/>
        </p:nvSpPr>
        <p:spPr>
          <a:xfrm>
            <a:off x="349080" y="5230074"/>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2" name="表格 1"/>
          <p:cNvGraphicFramePr>
            <a:graphicFrameLocks noGrp="1"/>
          </p:cNvGraphicFramePr>
          <p:nvPr/>
        </p:nvGraphicFramePr>
        <p:xfrm>
          <a:off x="622598" y="1405167"/>
          <a:ext cx="8064896" cy="2266444"/>
        </p:xfrm>
        <a:graphic>
          <a:graphicData uri="http://schemas.openxmlformats.org/drawingml/2006/table">
            <a:tbl>
              <a:tblPr/>
              <a:tblGrid>
                <a:gridCol w="3142939"/>
                <a:gridCol w="2329669"/>
                <a:gridCol w="2592288"/>
              </a:tblGrid>
              <a:tr h="566611">
                <a:tc>
                  <a:txBody>
                    <a:bodyPr/>
                    <a:lstStyle/>
                    <a:p>
                      <a:pPr algn="ctr">
                        <a:lnSpc>
                          <a:spcPct val="10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地区</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76" marR="35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时间</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76" marR="35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人口变化</a:t>
                      </a:r>
                      <a:r>
                        <a:rPr lang="zh-CN" sz="2800" kern="100" baseline="0">
                          <a:effectLst/>
                          <a:latin typeface="宋体" panose="02010600030101010101" pitchFamily="2" charset="-122"/>
                          <a:ea typeface="Times New Roman" panose="02020603050405020304" pitchFamily="18" charset="0"/>
                          <a:cs typeface="Courier New" panose="02070309020205020404" pitchFamily="49" charset="0"/>
                        </a:rPr>
                        <a:t>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76" marR="35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611">
                <a:tc>
                  <a:txBody>
                    <a:bodyPr/>
                    <a:lstStyle/>
                    <a:p>
                      <a:pPr algn="ctr">
                        <a:lnSpc>
                          <a:spcPct val="10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江苏省</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76" marR="35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0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1931—1936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76" marR="35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23.95%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76" marR="35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611">
                <a:tc>
                  <a:txBody>
                    <a:bodyPr/>
                    <a:lstStyle/>
                    <a:p>
                      <a:pPr algn="ctr">
                        <a:lnSpc>
                          <a:spcPct val="10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江西省</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76" marR="35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a:lnSpc>
                          <a:spcPct val="10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91.76%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76" marR="35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611">
                <a:tc>
                  <a:txBody>
                    <a:bodyPr/>
                    <a:lstStyle/>
                    <a:p>
                      <a:pPr algn="ctr">
                        <a:lnSpc>
                          <a:spcPct val="10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宁夏省</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35876" marR="35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a:txBody>
                    <a:bodyPr/>
                    <a:lstStyle/>
                    <a:p>
                      <a:pPr algn="ctr">
                        <a:lnSpc>
                          <a:spcPct val="100000"/>
                        </a:lnSpc>
                        <a:spcAft>
                          <a:spcPts val="0"/>
                        </a:spcAft>
                      </a:pPr>
                      <a:r>
                        <a:rPr lang="zh-CN" sz="28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22.23% </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35876" marR="358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206" y="621482"/>
            <a:ext cx="11412000" cy="5293733"/>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据表格，</a:t>
            </a:r>
            <a:r>
              <a:rPr lang="en-US" altLang="zh-CN" sz="2800" kern="100" dirty="0">
                <a:latin typeface="Times New Roman" panose="02020603050405020304" pitchFamily="18" charset="0"/>
                <a:cs typeface="Courier New" panose="02070309020205020404" pitchFamily="49" charset="0"/>
              </a:rPr>
              <a:t>1931—1936</a:t>
            </a:r>
            <a:r>
              <a:rPr lang="zh-CN" altLang="zh-CN" sz="2800" kern="100" dirty="0">
                <a:latin typeface="Times New Roman" panose="02020603050405020304" pitchFamily="18" charset="0"/>
                <a:cs typeface="Times New Roman" panose="02020603050405020304" pitchFamily="18" charset="0"/>
              </a:rPr>
              <a:t>年江西省人口下降</a:t>
            </a:r>
            <a:r>
              <a:rPr lang="en-US" altLang="zh-CN" sz="2800" kern="100" dirty="0">
                <a:latin typeface="Times New Roman" panose="02020603050405020304" pitchFamily="18" charset="0"/>
                <a:cs typeface="Courier New" panose="02070309020205020404" pitchFamily="49" charset="0"/>
              </a:rPr>
              <a:t>91.76%</a:t>
            </a:r>
            <a:r>
              <a:rPr lang="zh-CN" altLang="zh-CN" sz="2800" kern="100" dirty="0">
                <a:latin typeface="Times New Roman" panose="02020603050405020304" pitchFamily="18" charset="0"/>
                <a:cs typeface="Times New Roman" panose="02020603050405020304" pitchFamily="18" charset="0"/>
              </a:rPr>
              <a:t>，结合所学此时国共对峙，江西是中央革命根据地所在，是蒋介石</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围剿</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地区，可得出政治形势影响人口变化，故选</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材料</a:t>
            </a:r>
            <a:r>
              <a:rPr lang="zh-CN" altLang="zh-CN" sz="2800" kern="100" dirty="0">
                <a:latin typeface="Times New Roman" panose="02020603050405020304" pitchFamily="18" charset="0"/>
                <a:cs typeface="Times New Roman" panose="02020603050405020304" pitchFamily="18" charset="0"/>
              </a:rPr>
              <a:t>体现的是人口变化不是经济水平且江西经济水平应高于宁夏，排除</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据</a:t>
            </a:r>
            <a:r>
              <a:rPr lang="zh-CN" altLang="zh-CN" sz="2800" kern="100" dirty="0">
                <a:latin typeface="Times New Roman" panose="02020603050405020304" pitchFamily="18" charset="0"/>
                <a:cs typeface="Times New Roman" panose="02020603050405020304" pitchFamily="18" charset="0"/>
              </a:rPr>
              <a:t>材料中江西临近的江苏人口出现增长推测人口下降不是灾害造成的，排除</a:t>
            </a:r>
            <a:r>
              <a:rPr lang="en-US" altLang="zh-CN" sz="2800" kern="100" dirty="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各地</a:t>
            </a:r>
            <a:r>
              <a:rPr lang="zh-CN" altLang="zh-CN" sz="2800" kern="100" dirty="0">
                <a:latin typeface="Times New Roman" panose="02020603050405020304" pitchFamily="18" charset="0"/>
                <a:cs typeface="Times New Roman" panose="02020603050405020304" pitchFamily="18" charset="0"/>
              </a:rPr>
              <a:t>人口的观念不会导致人口下降</a:t>
            </a:r>
            <a:r>
              <a:rPr lang="en-US" altLang="zh-CN" sz="2800" kern="100" dirty="0">
                <a:latin typeface="Times New Roman" panose="02020603050405020304" pitchFamily="18" charset="0"/>
                <a:cs typeface="Courier New" panose="02070309020205020404" pitchFamily="49" charset="0"/>
              </a:rPr>
              <a:t>91.76%</a:t>
            </a:r>
            <a:r>
              <a:rPr lang="zh-CN" altLang="zh-CN" sz="2800" kern="100" dirty="0">
                <a:latin typeface="Times New Roman" panose="02020603050405020304" pitchFamily="18" charset="0"/>
                <a:cs typeface="Times New Roman" panose="02020603050405020304" pitchFamily="18" charset="0"/>
              </a:rPr>
              <a:t>，排除</a:t>
            </a:r>
            <a:r>
              <a:rPr lang="en-US" altLang="zh-CN" sz="2800" kern="100" dirty="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5"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8"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9"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10"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11"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12"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13"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14"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15"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6"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17"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1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9898" y="795134"/>
            <a:ext cx="11250616" cy="5219546"/>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14.1936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日，毛泽东、朱德联名向南京政府和各党派、各团体发出《停战议和，一致抗日通电》，呼吁：</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在全国范围首先在陕、甘、晋停止内战，双方互派代表，磋商抗日救亡具体办法。</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通电未再提</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讨蒋</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反蒋</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口号，且将</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蒋贼</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改为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蒋氏</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。这一通电</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推动抗日民族统一战线初步形成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是全面抗战爆发的必然选择</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顺应了西安事变之后的政治形势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pPr>
            <a:r>
              <a:rPr lang="en-US" altLang="zh-CN" sz="2800" kern="100" dirty="0">
                <a:latin typeface="Times New Roman" panose="02020603050405020304" pitchFamily="18" charset="0"/>
                <a:ea typeface="方正中等线简体" panose="03000509000000000000" pitchFamily="65" charset="-122"/>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适应了社会主要矛盾的变化</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5"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8"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9"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10"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11"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12"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13"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14"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15"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16"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0"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19" name="TextBox 4"/>
          <p:cNvSpPr txBox="1"/>
          <p:nvPr/>
        </p:nvSpPr>
        <p:spPr>
          <a:xfrm>
            <a:off x="334566" y="5294680"/>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5"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8"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9"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10"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11"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12"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13"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14"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15"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16"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0"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21"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22" name="矩形 21"/>
          <p:cNvSpPr/>
          <p:nvPr/>
        </p:nvSpPr>
        <p:spPr>
          <a:xfrm>
            <a:off x="469898" y="837506"/>
            <a:ext cx="11250616" cy="4647402"/>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材料</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通电未再提</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讨蒋</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反蒋</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口号，且将</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蒋贼</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改为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蒋氏</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这些变化体现了中国共产党以抗日大局为重，服从于建立抗日民族统一战线为最终目标，故选</a:t>
            </a:r>
            <a:r>
              <a:rPr lang="en-US" altLang="zh-CN" sz="2800" kern="100" dirty="0">
                <a:latin typeface="Times New Roman" panose="02020603050405020304" pitchFamily="18" charset="0"/>
                <a:cs typeface="Courier New" panose="02070309020205020404" pitchFamily="49" charset="0"/>
              </a:rPr>
              <a:t>D</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抗日民族统一战线初步形成</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指的是中共和平解决西安事变，而不是指这个通电，排除</a:t>
            </a:r>
            <a:r>
              <a:rPr lang="en-US" altLang="zh-CN" sz="2800" kern="100" dirty="0">
                <a:latin typeface="Times New Roman" panose="02020603050405020304" pitchFamily="18" charset="0"/>
                <a:cs typeface="Courier New" panose="02070309020205020404" pitchFamily="49" charset="0"/>
              </a:rPr>
              <a:t>A</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据</a:t>
            </a:r>
            <a:r>
              <a:rPr lang="zh-CN" altLang="zh-CN" sz="2800" kern="100" dirty="0">
                <a:latin typeface="Times New Roman" panose="02020603050405020304" pitchFamily="18" charset="0"/>
                <a:cs typeface="Times New Roman" panose="02020603050405020304" pitchFamily="18" charset="0"/>
              </a:rPr>
              <a:t>时间</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cs typeface="Courier New" panose="02070309020205020404" pitchFamily="49" charset="0"/>
              </a:rPr>
              <a:t>1936</a:t>
            </a:r>
            <a:r>
              <a:rPr lang="zh-CN" altLang="zh-CN" sz="2800" kern="100" dirty="0">
                <a:latin typeface="Times New Roman" panose="02020603050405020304" pitchFamily="18" charset="0"/>
                <a:cs typeface="Times New Roman" panose="02020603050405020304" pitchFamily="18" charset="0"/>
              </a:rPr>
              <a:t>年</a:t>
            </a:r>
            <a:r>
              <a:rPr lang="en-US" altLang="zh-CN" sz="2800" kern="100" dirty="0">
                <a:latin typeface="Times New Roman" panose="02020603050405020304" pitchFamily="18" charset="0"/>
                <a:cs typeface="Courier New" panose="02070309020205020404" pitchFamily="49" charset="0"/>
              </a:rPr>
              <a:t>5</a:t>
            </a:r>
            <a:r>
              <a:rPr lang="zh-CN" altLang="zh-CN" sz="2800" kern="100" dirty="0">
                <a:latin typeface="Times New Roman" panose="02020603050405020304" pitchFamily="18" charset="0"/>
                <a:cs typeface="Times New Roman" panose="02020603050405020304" pitchFamily="18" charset="0"/>
              </a:rPr>
              <a:t>月</a:t>
            </a:r>
            <a:r>
              <a:rPr lang="en-US" altLang="zh-CN" sz="2800" kern="100" dirty="0">
                <a:latin typeface="Times New Roman" panose="02020603050405020304" pitchFamily="18" charset="0"/>
                <a:cs typeface="Courier New" panose="02070309020205020404" pitchFamily="49" charset="0"/>
              </a:rPr>
              <a:t>5</a:t>
            </a:r>
            <a:r>
              <a:rPr lang="zh-CN" altLang="zh-CN" sz="2800" kern="100" dirty="0">
                <a:latin typeface="Times New Roman" panose="02020603050405020304" pitchFamily="18" charset="0"/>
                <a:cs typeface="Times New Roman" panose="02020603050405020304" pitchFamily="18" charset="0"/>
              </a:rPr>
              <a:t>日</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可知，全面抗战没有发生，排除</a:t>
            </a:r>
            <a:r>
              <a:rPr lang="en-US" altLang="zh-CN" sz="2800" kern="100" dirty="0">
                <a:latin typeface="Times New Roman" panose="02020603050405020304" pitchFamily="18" charset="0"/>
                <a:cs typeface="Courier New" panose="02070309020205020404" pitchFamily="49" charset="0"/>
              </a:rPr>
              <a:t>B</a:t>
            </a:r>
            <a:r>
              <a:rPr lang="zh-CN" altLang="zh-CN" sz="2800" kern="100" dirty="0">
                <a:latin typeface="Times New Roman" panose="02020603050405020304" pitchFamily="18" charset="0"/>
                <a:cs typeface="Times New Roman" panose="02020603050405020304" pitchFamily="18" charset="0"/>
              </a:rPr>
              <a:t>项</a:t>
            </a:r>
            <a:r>
              <a:rPr lang="zh-CN" altLang="zh-CN" sz="2800" kern="100" dirty="0" smtClean="0">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cs typeface="Times New Roman" panose="02020603050405020304" pitchFamily="18" charset="0"/>
              </a:rPr>
              <a:t>西安事变</a:t>
            </a:r>
            <a:r>
              <a:rPr lang="zh-CN" altLang="zh-CN" sz="2800" kern="100" dirty="0">
                <a:latin typeface="Times New Roman" panose="02020603050405020304" pitchFamily="18" charset="0"/>
                <a:cs typeface="Times New Roman" panose="02020603050405020304" pitchFamily="18" charset="0"/>
              </a:rPr>
              <a:t>发生于</a:t>
            </a:r>
            <a:r>
              <a:rPr lang="en-US" altLang="zh-CN" sz="2800" kern="100" dirty="0">
                <a:latin typeface="Times New Roman" panose="02020603050405020304" pitchFamily="18" charset="0"/>
                <a:cs typeface="Courier New" panose="02070309020205020404" pitchFamily="49" charset="0"/>
              </a:rPr>
              <a:t>1936</a:t>
            </a:r>
            <a:r>
              <a:rPr lang="zh-CN" altLang="zh-CN" sz="2800" kern="100" dirty="0">
                <a:latin typeface="Times New Roman" panose="02020603050405020304" pitchFamily="18" charset="0"/>
                <a:cs typeface="Times New Roman" panose="02020603050405020304" pitchFamily="18" charset="0"/>
              </a:rPr>
              <a:t>年</a:t>
            </a:r>
            <a:r>
              <a:rPr lang="en-US" altLang="zh-CN" sz="2800" kern="100" dirty="0">
                <a:latin typeface="Times New Roman" panose="02020603050405020304" pitchFamily="18" charset="0"/>
                <a:cs typeface="Courier New" panose="02070309020205020404" pitchFamily="49" charset="0"/>
              </a:rPr>
              <a:t>12</a:t>
            </a:r>
            <a:r>
              <a:rPr lang="zh-CN" altLang="zh-CN" sz="2800" kern="100" dirty="0">
                <a:latin typeface="Times New Roman" panose="02020603050405020304" pitchFamily="18" charset="0"/>
                <a:cs typeface="Times New Roman" panose="02020603050405020304" pitchFamily="18" charset="0"/>
              </a:rPr>
              <a:t>月，排除</a:t>
            </a:r>
            <a:r>
              <a:rPr lang="en-US" altLang="zh-CN" sz="2800" kern="100" dirty="0">
                <a:latin typeface="Times New Roman" panose="02020603050405020304" pitchFamily="18" charset="0"/>
                <a:cs typeface="Courier New" panose="02070309020205020404" pitchFamily="49" charset="0"/>
              </a:rPr>
              <a:t>C</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linds(horizont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blinds(horizontal)">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blinds(horizontal)">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9206" y="579110"/>
            <a:ext cx="11322624" cy="1341561"/>
          </a:xfrm>
          <a:prstGeom prst="rect">
            <a:avLst/>
          </a:prstGeom>
        </p:spPr>
        <p:txBody>
          <a:bodyPr wrap="square" lIns="121898" tIns="60948" rIns="121898" bIns="60948">
            <a:spAutoFit/>
          </a:bodyPr>
          <a:lstStyle/>
          <a:p>
            <a:pPr algn="just">
              <a:lnSpc>
                <a:spcPct val="150000"/>
              </a:lnSpc>
              <a:spcAft>
                <a:spcPts val="0"/>
              </a:spcAft>
              <a:tabLst>
                <a:tab pos="2070735" algn="l"/>
              </a:tabLst>
            </a:pPr>
            <a:r>
              <a:rPr lang="en-US" altLang="zh-CN" sz="2800" kern="100" dirty="0">
                <a:latin typeface="Times New Roman" panose="02020603050405020304" pitchFamily="18" charset="0"/>
                <a:ea typeface="方正中等线简体" panose="03000509000000000000" pitchFamily="65" charset="-122"/>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下表为</a:t>
            </a:r>
            <a:r>
              <a:rPr lang="en-US" altLang="zh-CN" sz="2800" kern="100" dirty="0">
                <a:latin typeface="Times New Roman" panose="02020603050405020304" pitchFamily="18" charset="0"/>
                <a:ea typeface="方正中等线简体" panose="03000509000000000000" pitchFamily="65" charset="-122"/>
              </a:rPr>
              <a:t>1930—1937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年美国《纽约时报》有关中国共产党的报道主题频率表。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graphicFrame>
        <p:nvGraphicFramePr>
          <p:cNvPr id="3" name="表格 2"/>
          <p:cNvGraphicFramePr>
            <a:graphicFrameLocks noGrp="1"/>
          </p:cNvGraphicFramePr>
          <p:nvPr/>
        </p:nvGraphicFramePr>
        <p:xfrm>
          <a:off x="478582" y="2061641"/>
          <a:ext cx="5807519" cy="3528396"/>
        </p:xfrm>
        <a:graphic>
          <a:graphicData uri="http://schemas.openxmlformats.org/drawingml/2006/table">
            <a:tbl>
              <a:tblPr/>
              <a:tblGrid>
                <a:gridCol w="2236838"/>
                <a:gridCol w="1926985"/>
                <a:gridCol w="1643696"/>
              </a:tblGrid>
              <a:tr h="588066">
                <a:tc>
                  <a:txBody>
                    <a:bodyPr/>
                    <a:lstStyle/>
                    <a:p>
                      <a:pPr algn="ctr">
                        <a:lnSpc>
                          <a:spcPct val="10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报道主题</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报道频率</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百分比</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066">
                <a:tc>
                  <a:txBody>
                    <a:bodyPr/>
                    <a:lstStyle/>
                    <a:p>
                      <a:pPr algn="ctr">
                        <a:lnSpc>
                          <a:spcPct val="10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国共关系</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73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61.34%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066">
                <a:tc>
                  <a:txBody>
                    <a:bodyPr/>
                    <a:lstStyle/>
                    <a:p>
                      <a:pPr algn="ctr">
                        <a:lnSpc>
                          <a:spcPct val="10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反帝意识</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19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15.97%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066">
                <a:tc>
                  <a:txBody>
                    <a:bodyPr/>
                    <a:lstStyle/>
                    <a:p>
                      <a:pPr algn="ctr">
                        <a:lnSpc>
                          <a:spcPct val="10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意识形态</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14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11.76%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066">
                <a:tc>
                  <a:txBody>
                    <a:bodyPr/>
                    <a:lstStyle/>
                    <a:p>
                      <a:pPr algn="ctr">
                        <a:lnSpc>
                          <a:spcPct val="10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苏维埃运动</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9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7.56%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066">
                <a:tc>
                  <a:txBody>
                    <a:bodyPr/>
                    <a:lstStyle/>
                    <a:p>
                      <a:pPr algn="ctr">
                        <a:lnSpc>
                          <a:spcPct val="100000"/>
                        </a:lnSpc>
                        <a:spcAft>
                          <a:spcPts val="0"/>
                        </a:spcAft>
                      </a:pPr>
                      <a:r>
                        <a:rPr lang="zh-CN" sz="28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中苏关系</a:t>
                      </a: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4 </a:t>
                      </a:r>
                      <a:endParaRPr lang="zh-CN" sz="28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100" baseline="0" dirty="0">
                          <a:effectLst/>
                          <a:latin typeface="Times New Roman" panose="02020603050405020304" pitchFamily="18" charset="0"/>
                          <a:ea typeface="方正中等线简体" panose="03000509000000000000" pitchFamily="65" charset="-122"/>
                          <a:cs typeface="Courier New" panose="02070309020205020404" pitchFamily="49" charset="0"/>
                        </a:rPr>
                        <a:t>3.36% </a:t>
                      </a:r>
                      <a:endParaRPr lang="zh-CN" sz="28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5910" marR="25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 name="矩形 36"/>
          <p:cNvSpPr/>
          <p:nvPr/>
        </p:nvSpPr>
        <p:spPr>
          <a:xfrm>
            <a:off x="6599262" y="2163286"/>
            <a:ext cx="4968552" cy="3354740"/>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据表</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可推知</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当时中国的社会性质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美国力图推动国共合作</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国共实力对比的变化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苏联对中共的影响削弱</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8" name="TextBox 4"/>
          <p:cNvSpPr txBox="1"/>
          <p:nvPr/>
        </p:nvSpPr>
        <p:spPr>
          <a:xfrm>
            <a:off x="6491053" y="2853810"/>
            <a:ext cx="720000" cy="720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16</a:t>
            </a:r>
            <a:endParaRPr lang="en-US" altLang="zh-CN" sz="1400" dirty="0">
              <a:latin typeface="Broadway" pitchFamily="82" charset="0"/>
              <a:ea typeface="楷体" panose="02010609060101010101" pitchFamily="49" charset="-122"/>
              <a:cs typeface="经典繁仿黑" pitchFamily="49" charset="-122"/>
            </a:endParaRPr>
          </a:p>
        </p:txBody>
      </p:sp>
      <p:sp>
        <p:nvSpPr>
          <p:cNvPr id="20" name="矩形 19"/>
          <p:cNvSpPr/>
          <p:nvPr/>
        </p:nvSpPr>
        <p:spPr>
          <a:xfrm>
            <a:off x="389206" y="765498"/>
            <a:ext cx="11322624" cy="4565585"/>
          </a:xfrm>
          <a:prstGeom prst="rect">
            <a:avLst/>
          </a:prstGeom>
        </p:spPr>
        <p:txBody>
          <a:bodyPr wrap="square" lIns="121898" tIns="60948" rIns="121898" bIns="60948">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　</a:t>
            </a:r>
            <a:r>
              <a:rPr lang="zh-CN" altLang="zh-CN" sz="2800" kern="100" dirty="0">
                <a:latin typeface="Times New Roman" panose="02020603050405020304" pitchFamily="18" charset="0"/>
                <a:cs typeface="Times New Roman" panose="02020603050405020304" pitchFamily="18" charset="0"/>
              </a:rPr>
              <a:t>根据时间</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rPr>
              <a:t>1930—1937</a:t>
            </a:r>
            <a:r>
              <a:rPr lang="zh-CN" altLang="zh-CN" sz="2800" kern="100" dirty="0">
                <a:latin typeface="Times New Roman" panose="02020603050405020304" pitchFamily="18" charset="0"/>
                <a:cs typeface="Times New Roman" panose="02020603050405020304" pitchFamily="18" charset="0"/>
              </a:rPr>
              <a:t>年</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及</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反帝意识</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的报道主题可知，当时中国正在反抗日本帝国主义的侵略，处于反侵略求独立的新民主主义革命时期，根据时间</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rPr>
              <a:t>1930—1937</a:t>
            </a:r>
            <a:r>
              <a:rPr lang="zh-CN" altLang="zh-CN" sz="2800" kern="100" dirty="0">
                <a:latin typeface="Times New Roman" panose="02020603050405020304" pitchFamily="18" charset="0"/>
                <a:cs typeface="Times New Roman" panose="02020603050405020304" pitchFamily="18" charset="0"/>
              </a:rPr>
              <a:t>年</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及</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国共关系</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的报道主题可知，当时国共分裂，中国正在反抗以国民党为代表的大地主阶级等封建势力的统治，处于反专制求民主的新民主主义革命时期，</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意识形态</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和</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苏维埃运动</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cs typeface="Times New Roman" panose="02020603050405020304" pitchFamily="18" charset="0"/>
              </a:rPr>
              <a:t>是反帝反封建的探索，属于新民主主义革命的主要任务，而新民主主义革命时期我国处于半殖民地半封建社会，故选</a:t>
            </a:r>
            <a:r>
              <a:rPr lang="en-US" altLang="zh-CN" sz="2800" kern="100" dirty="0">
                <a:latin typeface="Times New Roman" panose="02020603050405020304" pitchFamily="18" charset="0"/>
              </a:rPr>
              <a:t>A</a:t>
            </a:r>
            <a:r>
              <a:rPr lang="zh-CN" altLang="zh-CN" sz="2800" kern="100" dirty="0">
                <a:latin typeface="Times New Roman" panose="02020603050405020304" pitchFamily="18" charset="0"/>
                <a:cs typeface="Times New Roman" panose="02020603050405020304" pitchFamily="18" charset="0"/>
              </a:rPr>
              <a:t>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566" y="621482"/>
            <a:ext cx="11521280" cy="1711598"/>
          </a:xfrm>
          <a:prstGeom prst="rect">
            <a:avLst/>
          </a:prstGeom>
        </p:spPr>
        <p:txBody>
          <a:bodyPr wrap="square" lIns="121898" tIns="60948" rIns="121898" bIns="60948">
            <a:spAutoFit/>
          </a:bodyPr>
          <a:lstStyle/>
          <a:p>
            <a:pPr algn="just">
              <a:lnSpc>
                <a:spcPct val="130000"/>
              </a:lnSpc>
              <a:spcBef>
                <a:spcPts val="600"/>
              </a:spcBef>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阅读材料，完成下列要求。</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nSpc>
                <a:spcPct val="130000"/>
              </a:lnSpc>
              <a:spcBef>
                <a:spcPts val="600"/>
              </a:spcBef>
            </a:pPr>
            <a:r>
              <a:rPr lang="zh-CN" altLang="zh-CN" sz="2600" b="1" kern="100" dirty="0">
                <a:latin typeface="Times New Roman" panose="02020603050405020304" pitchFamily="18" charset="0"/>
                <a:ea typeface="方正中等线简体" panose="03000509000000000000" pitchFamily="65" charset="-122"/>
                <a:cs typeface="Times New Roman" panose="02020603050405020304" pitchFamily="18" charset="0"/>
              </a:rPr>
              <a:t>材料</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　口号与标语在一定程度上是一个时代的缩影，下表列举了从</a:t>
            </a:r>
            <a:r>
              <a:rPr lang="en-US" altLang="zh-CN" sz="2600" kern="100" dirty="0">
                <a:latin typeface="Times New Roman" panose="02020603050405020304" pitchFamily="18" charset="0"/>
                <a:ea typeface="方正中等线简体" panose="03000509000000000000" pitchFamily="65" charset="-122"/>
              </a:rPr>
              <a:t>19</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世纪</a:t>
            </a:r>
            <a:r>
              <a:rPr lang="en-US" altLang="zh-CN" sz="2600" kern="100" dirty="0">
                <a:latin typeface="Times New Roman" panose="02020603050405020304" pitchFamily="18" charset="0"/>
                <a:ea typeface="方正中等线简体" panose="03000509000000000000" pitchFamily="65" charset="-122"/>
              </a:rPr>
              <a:t>40</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年代到</a:t>
            </a:r>
            <a:r>
              <a:rPr lang="en-US" altLang="zh-CN" sz="2600" kern="100" dirty="0">
                <a:latin typeface="Times New Roman" panose="02020603050405020304" pitchFamily="18" charset="0"/>
                <a:ea typeface="方正中等线简体" panose="03000509000000000000" pitchFamily="65" charset="-122"/>
              </a:rPr>
              <a:t>20</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世纪</a:t>
            </a:r>
            <a:r>
              <a:rPr lang="en-US" altLang="zh-CN" sz="2600" kern="100" dirty="0">
                <a:latin typeface="Times New Roman" panose="02020603050405020304" pitchFamily="18" charset="0"/>
                <a:ea typeface="方正中等线简体" panose="03000509000000000000" pitchFamily="65" charset="-122"/>
              </a:rPr>
              <a:t>40</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年代的一些典型的口号和标语。</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8" name="矩形 17"/>
          <p:cNvSpPr/>
          <p:nvPr/>
        </p:nvSpPr>
        <p:spPr>
          <a:xfrm>
            <a:off x="334566" y="45418"/>
            <a:ext cx="11521280" cy="658746"/>
          </a:xfrm>
          <a:prstGeom prst="rect">
            <a:avLst/>
          </a:prstGeom>
        </p:spPr>
        <p:txBody>
          <a:bodyPr wrap="square" lIns="121898" tIns="60948" rIns="121898" bIns="60948">
            <a:spAutoFit/>
          </a:bodyPr>
          <a:lstStyle/>
          <a:p>
            <a:pPr algn="just">
              <a:lnSpc>
                <a:spcPct val="150000"/>
              </a:lnSpc>
            </a:pPr>
            <a:r>
              <a:rPr lang="zh-CN" altLang="zh-CN" sz="2600" b="1" kern="100" dirty="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rPr>
              <a:t>二、非选择题</a:t>
            </a:r>
            <a:endParaRPr lang="zh-CN" altLang="zh-CN" sz="2600" b="1" kern="100" dirty="0">
              <a:solidFill>
                <a:srgbClr val="0000FF"/>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graphicFrame>
        <p:nvGraphicFramePr>
          <p:cNvPr id="37" name="表格 36"/>
          <p:cNvGraphicFramePr>
            <a:graphicFrameLocks noGrp="1"/>
          </p:cNvGraphicFramePr>
          <p:nvPr/>
        </p:nvGraphicFramePr>
        <p:xfrm>
          <a:off x="406574" y="2397299"/>
          <a:ext cx="11161240" cy="3742720"/>
        </p:xfrm>
        <a:graphic>
          <a:graphicData uri="http://schemas.openxmlformats.org/drawingml/2006/table">
            <a:tbl>
              <a:tblPr/>
              <a:tblGrid>
                <a:gridCol w="2275683"/>
                <a:gridCol w="8885557"/>
              </a:tblGrid>
              <a:tr h="467840">
                <a:tc>
                  <a:txBody>
                    <a:bodyPr/>
                    <a:lstStyle/>
                    <a:p>
                      <a:pPr algn="ctr">
                        <a:lnSpc>
                          <a:spcPct val="100000"/>
                        </a:lnSpc>
                        <a:spcAft>
                          <a:spcPts val="0"/>
                        </a:spcAft>
                      </a:pP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时期</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1199" marR="211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口号或标语</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1199" marR="211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840">
                <a:tc>
                  <a:txBody>
                    <a:bodyPr/>
                    <a:lstStyle/>
                    <a:p>
                      <a:pPr algn="ctr">
                        <a:lnSpc>
                          <a:spcPct val="100000"/>
                        </a:lnSpc>
                        <a:spcAft>
                          <a:spcPts val="0"/>
                        </a:spcAft>
                      </a:pP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1840</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1849</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1199" marR="211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师夷长技以制夷</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1199" marR="211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840">
                <a:tc>
                  <a:txBody>
                    <a:bodyPr/>
                    <a:lstStyle/>
                    <a:p>
                      <a:pPr algn="ctr">
                        <a:lnSpc>
                          <a:spcPct val="100000"/>
                        </a:lnSpc>
                        <a:spcAft>
                          <a:spcPts val="0"/>
                        </a:spcAft>
                      </a:pP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1890</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1899</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1199" marR="211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中学为体，西学为用；实业救国；扶清灭洋；变法图强</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1199" marR="211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840">
                <a:tc>
                  <a:txBody>
                    <a:bodyPr/>
                    <a:lstStyle/>
                    <a:p>
                      <a:pPr algn="ctr">
                        <a:lnSpc>
                          <a:spcPct val="100000"/>
                        </a:lnSpc>
                        <a:spcAft>
                          <a:spcPts val="0"/>
                        </a:spcAft>
                      </a:pP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1900</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1909</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1199" marR="211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驱除鞑虏，恢复中华，创立民国，平均地权</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1199" marR="211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840">
                <a:tc>
                  <a:txBody>
                    <a:bodyPr/>
                    <a:lstStyle/>
                    <a:p>
                      <a:pPr algn="ctr">
                        <a:lnSpc>
                          <a:spcPct val="100000"/>
                        </a:lnSpc>
                        <a:spcAft>
                          <a:spcPts val="0"/>
                        </a:spcAft>
                      </a:pP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1910</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1919</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1199" marR="211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外争国权，内惩国贼；打倒孔家店</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1199" marR="211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840">
                <a:tc>
                  <a:txBody>
                    <a:bodyPr/>
                    <a:lstStyle/>
                    <a:p>
                      <a:pPr algn="ctr">
                        <a:lnSpc>
                          <a:spcPct val="100000"/>
                        </a:lnSpc>
                        <a:spcAft>
                          <a:spcPts val="0"/>
                        </a:spcAft>
                      </a:pP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1920</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1929</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1199" marR="211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打倒列强除军阀；打土豪，分田地</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1199" marR="211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840">
                <a:tc>
                  <a:txBody>
                    <a:bodyPr/>
                    <a:lstStyle/>
                    <a:p>
                      <a:pPr algn="ctr">
                        <a:lnSpc>
                          <a:spcPct val="100000"/>
                        </a:lnSpc>
                        <a:spcAft>
                          <a:spcPts val="0"/>
                        </a:spcAft>
                      </a:pP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1930</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1939</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1199" marR="211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停止内战，一致抗日；发展经济，改善民生</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1199" marR="211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840">
                <a:tc>
                  <a:txBody>
                    <a:bodyPr/>
                    <a:lstStyle/>
                    <a:p>
                      <a:pPr algn="ctr">
                        <a:lnSpc>
                          <a:spcPct val="100000"/>
                        </a:lnSpc>
                        <a:spcAft>
                          <a:spcPts val="0"/>
                        </a:spcAft>
                      </a:pP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1940</a:t>
                      </a:r>
                      <a:r>
                        <a:rPr lang="zh-CN" sz="2600" kern="100" baseline="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600" kern="100" baseline="0">
                          <a:effectLst/>
                          <a:latin typeface="Times New Roman" panose="02020603050405020304" pitchFamily="18" charset="0"/>
                          <a:ea typeface="方正中等线简体" panose="03000509000000000000" pitchFamily="65" charset="-122"/>
                          <a:cs typeface="Courier New" panose="02070309020205020404" pitchFamily="49" charset="0"/>
                        </a:rPr>
                        <a:t>1949</a:t>
                      </a:r>
                      <a:endParaRPr lang="zh-CN" sz="2600" kern="100" baseline="0">
                        <a:effectLst/>
                        <a:latin typeface="宋体" panose="02010600030101010101" pitchFamily="2" charset="-122"/>
                        <a:ea typeface="宋体" panose="02010600030101010101" pitchFamily="2" charset="-122"/>
                        <a:cs typeface="Courier New" panose="02070309020205020404" pitchFamily="49" charset="0"/>
                      </a:endParaRPr>
                    </a:p>
                  </a:txBody>
                  <a:tcPr marL="21199" marR="211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CN" sz="2600" kern="100" baseline="0" dirty="0">
                          <a:effectLst/>
                          <a:latin typeface="Times New Roman" panose="02020603050405020304" pitchFamily="18" charset="0"/>
                          <a:ea typeface="方正中等线简体" panose="03000509000000000000" pitchFamily="65" charset="-122"/>
                          <a:cs typeface="Times New Roman" panose="02020603050405020304" pitchFamily="18" charset="0"/>
                        </a:rPr>
                        <a:t>一寸山河一寸血，十万青年十万军；自己动手，丰衣足食</a:t>
                      </a:r>
                      <a:endParaRPr lang="zh-CN" sz="2600" kern="100" baseline="0" dirty="0">
                        <a:effectLst/>
                        <a:latin typeface="宋体" panose="02010600030101010101" pitchFamily="2" charset="-122"/>
                        <a:ea typeface="宋体" panose="02010600030101010101" pitchFamily="2" charset="-122"/>
                        <a:cs typeface="Courier New" panose="02070309020205020404" pitchFamily="49" charset="0"/>
                      </a:endParaRPr>
                    </a:p>
                  </a:txBody>
                  <a:tcPr marL="21199" marR="211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01637" y="615087"/>
            <a:ext cx="11187139" cy="526297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结果</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北京政府释放了被捕学生。</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中国代表拒绝在和约上签字。</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意义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性质：五四运动是一场以先进青年知识分子为先锋、广大人民群众参加的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彻底</a:t>
            </a:r>
            <a:r>
              <a:rPr lang="en-US" altLang="zh-CN" sz="2800" u="sng"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伟大爱国革命运动，是一场中国人民为拯救民族危亡、捍卫民族尊严、凝聚民族力量而掀起的伟大社会革命运动，是一场传播新思想新文化新知识的伟大思想启蒙运动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2422798" y="3927386"/>
            <a:ext cx="1980029"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反帝反封建</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6143" y="1053530"/>
            <a:ext cx="10858127" cy="1869398"/>
          </a:xfrm>
          <a:prstGeom prst="rect">
            <a:avLst/>
          </a:prstGeom>
        </p:spPr>
        <p:txBody>
          <a:bodyPr wrap="square" lIns="121898" tIns="60948" rIns="121898" bIns="60948">
            <a:spAutoFit/>
          </a:bodyPr>
          <a:lstStyle/>
          <a:p>
            <a:pPr algn="just">
              <a:lnSpc>
                <a:spcPct val="140000"/>
              </a:lnSpc>
              <a:spcAft>
                <a:spcPts val="0"/>
              </a:spcAft>
              <a:tabLst>
                <a:tab pos="2070735"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从材料中提取两条或两条以上的信息，拟定一个论题，并就所拟定的论题进行简要的论述。</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要求：明确写出所拟论题，阐述须有史实依据。</a:t>
            </a:r>
            <a:r>
              <a:rPr lang="en-US" altLang="zh-CN" sz="2800" kern="100" dirty="0">
                <a:latin typeface="Times New Roman" panose="02020603050405020304" pitchFamily="18" charset="0"/>
                <a:ea typeface="方正中等线简体" panose="03000509000000000000" pitchFamily="65" charset="-122"/>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1"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2"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389206" y="203569"/>
            <a:ext cx="11412000" cy="6034537"/>
          </a:xfrm>
          <a:prstGeom prst="rect">
            <a:avLst/>
          </a:prstGeom>
        </p:spPr>
        <p:txBody>
          <a:bodyPr wrap="square">
            <a:spAutoFit/>
          </a:bodyPr>
          <a:lstStyle/>
          <a:p>
            <a:pPr algn="just">
              <a:lnSpc>
                <a:spcPct val="140000"/>
              </a:lnSpc>
              <a:spcAft>
                <a:spcPts val="0"/>
              </a:spcAft>
            </a:pPr>
            <a:r>
              <a:rPr lang="zh-CN" altLang="zh-CN" sz="2800"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答案　</a:t>
            </a:r>
            <a:r>
              <a:rPr lang="zh-CN" altLang="zh-CN" sz="2800" kern="100" dirty="0">
                <a:solidFill>
                  <a:srgbClr val="C00000"/>
                </a:solidFill>
                <a:latin typeface="Times New Roman" panose="02020603050405020304" pitchFamily="18" charset="0"/>
                <a:cs typeface="Times New Roman" panose="02020603050405020304" pitchFamily="18" charset="0"/>
              </a:rPr>
              <a:t>示例一：救亡与启蒙是近代中国的两大主题。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sz="2800" kern="100" dirty="0">
                <a:solidFill>
                  <a:srgbClr val="C00000"/>
                </a:solidFill>
                <a:latin typeface="Times New Roman" panose="02020603050405020304" pitchFamily="18" charset="0"/>
                <a:cs typeface="Courier New" panose="02070309020205020404" pitchFamily="49" charset="0"/>
              </a:rPr>
              <a:t>19</a:t>
            </a:r>
            <a:r>
              <a:rPr lang="zh-CN" altLang="zh-CN" sz="2800" kern="100" dirty="0">
                <a:solidFill>
                  <a:srgbClr val="C00000"/>
                </a:solidFill>
                <a:latin typeface="Times New Roman" panose="02020603050405020304" pitchFamily="18" charset="0"/>
                <a:cs typeface="Times New Roman" panose="02020603050405020304" pitchFamily="18" charset="0"/>
              </a:rPr>
              <a:t>世纪中期以来，面对西方工业文明的冲击，中国被迫签订一系列丧权辱国的不平等条约，进步国人面对日益严重的民族危机，在奋起抗争外来侵略的同时也萌发了启迪国人向西方学习的新思潮，提出了</a:t>
            </a:r>
            <a:r>
              <a:rPr lang="en-US" altLang="zh-CN" sz="2800" kern="100" dirty="0">
                <a:solidFill>
                  <a:srgbClr val="C00000"/>
                </a:solidFill>
                <a:latin typeface="宋体" panose="02010600030101010101" pitchFamily="2" charset="-122"/>
                <a:cs typeface="Times New Roman" panose="02020603050405020304" pitchFamily="18" charset="0"/>
              </a:rPr>
              <a:t>“</a:t>
            </a:r>
            <a:r>
              <a:rPr lang="zh-CN" altLang="zh-CN" sz="2800" kern="100" dirty="0">
                <a:solidFill>
                  <a:srgbClr val="C00000"/>
                </a:solidFill>
                <a:latin typeface="Times New Roman" panose="02020603050405020304" pitchFamily="18" charset="0"/>
                <a:cs typeface="Times New Roman" panose="02020603050405020304" pitchFamily="18" charset="0"/>
              </a:rPr>
              <a:t>师夷长技以制夷</a:t>
            </a:r>
            <a:r>
              <a:rPr lang="en-US" altLang="zh-CN" sz="2800" kern="100" dirty="0">
                <a:solidFill>
                  <a:srgbClr val="C00000"/>
                </a:solidFill>
                <a:latin typeface="宋体" panose="02010600030101010101" pitchFamily="2" charset="-122"/>
                <a:cs typeface="Times New Roman" panose="02020603050405020304" pitchFamily="18" charset="0"/>
              </a:rPr>
              <a:t>”</a:t>
            </a:r>
            <a:r>
              <a:rPr lang="zh-CN" altLang="zh-CN" sz="2800" kern="100" dirty="0">
                <a:solidFill>
                  <a:srgbClr val="C00000"/>
                </a:solidFill>
                <a:latin typeface="Times New Roman" panose="02020603050405020304" pitchFamily="18" charset="0"/>
                <a:cs typeface="Times New Roman" panose="02020603050405020304" pitchFamily="18" charset="0"/>
              </a:rPr>
              <a:t>的口号并在洋务运动中加以实践；</a:t>
            </a:r>
            <a:r>
              <a:rPr lang="en-US" altLang="zh-CN" sz="2800" kern="100" dirty="0">
                <a:solidFill>
                  <a:srgbClr val="C00000"/>
                </a:solidFill>
                <a:latin typeface="Times New Roman" panose="02020603050405020304" pitchFamily="18" charset="0"/>
                <a:cs typeface="Courier New" panose="02070309020205020404" pitchFamily="49" charset="0"/>
              </a:rPr>
              <a:t>19</a:t>
            </a:r>
            <a:r>
              <a:rPr lang="zh-CN" altLang="zh-CN" sz="2800" kern="100" dirty="0">
                <a:solidFill>
                  <a:srgbClr val="C00000"/>
                </a:solidFill>
                <a:latin typeface="Times New Roman" panose="02020603050405020304" pitchFamily="18" charset="0"/>
                <a:cs typeface="Times New Roman" panose="02020603050405020304" pitchFamily="18" charset="0"/>
              </a:rPr>
              <a:t>世纪末</a:t>
            </a:r>
            <a:r>
              <a:rPr lang="en-US" altLang="zh-CN" sz="2800" kern="100" dirty="0">
                <a:solidFill>
                  <a:srgbClr val="C00000"/>
                </a:solidFill>
                <a:latin typeface="Times New Roman" panose="02020603050405020304" pitchFamily="18" charset="0"/>
                <a:cs typeface="Courier New" panose="02070309020205020404" pitchFamily="49" charset="0"/>
              </a:rPr>
              <a:t>20</a:t>
            </a:r>
            <a:r>
              <a:rPr lang="zh-CN" altLang="zh-CN" sz="2800" kern="100" dirty="0">
                <a:solidFill>
                  <a:srgbClr val="C00000"/>
                </a:solidFill>
                <a:latin typeface="Times New Roman" panose="02020603050405020304" pitchFamily="18" charset="0"/>
                <a:cs typeface="Times New Roman" panose="02020603050405020304" pitchFamily="18" charset="0"/>
              </a:rPr>
              <a:t>世纪初，面对列强掀起的瓜分狂潮，农民阶级掀起了</a:t>
            </a:r>
            <a:r>
              <a:rPr lang="en-US" altLang="zh-CN" sz="2800" kern="100" dirty="0">
                <a:solidFill>
                  <a:srgbClr val="C00000"/>
                </a:solidFill>
                <a:latin typeface="宋体" panose="02010600030101010101" pitchFamily="2" charset="-122"/>
                <a:cs typeface="Times New Roman" panose="02020603050405020304" pitchFamily="18" charset="0"/>
              </a:rPr>
              <a:t>“</a:t>
            </a:r>
            <a:r>
              <a:rPr lang="zh-CN" altLang="zh-CN" sz="2800" kern="100" dirty="0">
                <a:solidFill>
                  <a:srgbClr val="C00000"/>
                </a:solidFill>
                <a:latin typeface="Times New Roman" panose="02020603050405020304" pitchFamily="18" charset="0"/>
                <a:cs typeface="Times New Roman" panose="02020603050405020304" pitchFamily="18" charset="0"/>
              </a:rPr>
              <a:t>扶清灭洋</a:t>
            </a:r>
            <a:r>
              <a:rPr lang="en-US" altLang="zh-CN" sz="2800" kern="100" dirty="0">
                <a:solidFill>
                  <a:srgbClr val="C00000"/>
                </a:solidFill>
                <a:latin typeface="宋体" panose="02010600030101010101" pitchFamily="2" charset="-122"/>
                <a:cs typeface="Times New Roman" panose="02020603050405020304" pitchFamily="18" charset="0"/>
              </a:rPr>
              <a:t>”</a:t>
            </a:r>
            <a:r>
              <a:rPr lang="zh-CN" altLang="zh-CN" sz="2800" kern="100" dirty="0">
                <a:solidFill>
                  <a:srgbClr val="C00000"/>
                </a:solidFill>
                <a:latin typeface="Times New Roman" panose="02020603050405020304" pitchFamily="18" charset="0"/>
                <a:cs typeface="Times New Roman" panose="02020603050405020304" pitchFamily="18" charset="0"/>
              </a:rPr>
              <a:t>的义和团运动，民族资产阶级以变法图强、民主共和、民主科学为旗号相继发动了戊戌变法、辛亥革命、新文化运动，掀起了救亡图存的新高潮。这些运动在一定程度上抵御了外来的侵略，同时又传播了新思想，启迪了民众的智慧，推动了中国近代化的进程。所以说救亡与启蒙是近代中国的两大主题</a:t>
            </a:r>
            <a:r>
              <a:rPr lang="zh-CN" altLang="zh-CN" sz="2800" kern="100" dirty="0" smtClean="0">
                <a:solidFill>
                  <a:srgbClr val="C00000"/>
                </a:solidFill>
                <a:latin typeface="Times New Roman" panose="02020603050405020304" pitchFamily="18" charset="0"/>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3" name="Rectangle 21">
            <a:hlinkClick r:id="rId2" action="ppaction://hlinksldjump"/>
          </p:cNvPr>
          <p:cNvSpPr>
            <a:spLocks noChangeArrowheads="1"/>
          </p:cNvSpPr>
          <p:nvPr/>
        </p:nvSpPr>
        <p:spPr bwMode="auto">
          <a:xfrm>
            <a:off x="254468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4" name="Rectangle 21">
            <a:hlinkClick r:id="rId3" action="ppaction://hlinksldjump"/>
          </p:cNvPr>
          <p:cNvSpPr>
            <a:spLocks noChangeArrowheads="1"/>
          </p:cNvSpPr>
          <p:nvPr/>
        </p:nvSpPr>
        <p:spPr bwMode="auto">
          <a:xfrm>
            <a:off x="282982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3</a:t>
            </a:r>
            <a:endParaRPr lang="en-US" altLang="zh-CN" sz="1400" dirty="0">
              <a:latin typeface="Broadway" pitchFamily="82" charset="0"/>
              <a:ea typeface="楷体" panose="02010609060101010101" pitchFamily="49" charset="-122"/>
              <a:cs typeface="经典繁仿黑" pitchFamily="49" charset="-122"/>
            </a:endParaRPr>
          </a:p>
        </p:txBody>
      </p:sp>
      <p:sp>
        <p:nvSpPr>
          <p:cNvPr id="25" name="Rectangle 21">
            <a:hlinkClick r:id="rId4" action="ppaction://hlinksldjump"/>
          </p:cNvPr>
          <p:cNvSpPr>
            <a:spLocks noChangeArrowheads="1"/>
          </p:cNvSpPr>
          <p:nvPr/>
        </p:nvSpPr>
        <p:spPr bwMode="auto">
          <a:xfrm>
            <a:off x="31149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4</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5" action="ppaction://hlinksldjump"/>
          </p:cNvPr>
          <p:cNvSpPr>
            <a:spLocks noChangeArrowheads="1"/>
          </p:cNvSpPr>
          <p:nvPr/>
        </p:nvSpPr>
        <p:spPr bwMode="auto">
          <a:xfrm>
            <a:off x="340011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5</a:t>
            </a:r>
            <a:endParaRPr lang="en-US" altLang="zh-CN" sz="1400" dirty="0">
              <a:latin typeface="Broadway" pitchFamily="82" charset="0"/>
              <a:ea typeface="楷体" panose="02010609060101010101" pitchFamily="49" charset="-122"/>
              <a:cs typeface="经典繁仿黑" pitchFamily="49" charset="-122"/>
            </a:endParaRPr>
          </a:p>
        </p:txBody>
      </p:sp>
      <p:sp>
        <p:nvSpPr>
          <p:cNvPr id="27" name="Rectangle 21">
            <a:hlinkClick r:id="rId6" action="ppaction://hlinksldjump"/>
          </p:cNvPr>
          <p:cNvSpPr>
            <a:spLocks noChangeArrowheads="1"/>
          </p:cNvSpPr>
          <p:nvPr/>
        </p:nvSpPr>
        <p:spPr bwMode="auto">
          <a:xfrm>
            <a:off x="368526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6</a:t>
            </a:r>
            <a:endParaRPr lang="en-US" altLang="zh-CN" sz="1400" dirty="0">
              <a:latin typeface="Broadway" pitchFamily="82" charset="0"/>
              <a:ea typeface="楷体" panose="02010609060101010101" pitchFamily="49" charset="-122"/>
              <a:cs typeface="经典繁仿黑" pitchFamily="49" charset="-122"/>
            </a:endParaRPr>
          </a:p>
        </p:txBody>
      </p:sp>
      <p:sp>
        <p:nvSpPr>
          <p:cNvPr id="28" name="Rectangle 21">
            <a:hlinkClick r:id="rId7" action="ppaction://hlinksldjump"/>
          </p:cNvPr>
          <p:cNvSpPr>
            <a:spLocks noChangeArrowheads="1"/>
          </p:cNvSpPr>
          <p:nvPr/>
        </p:nvSpPr>
        <p:spPr bwMode="auto">
          <a:xfrm>
            <a:off x="397040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7</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8" action="ppaction://hlinksldjump"/>
          </p:cNvPr>
          <p:cNvSpPr>
            <a:spLocks noChangeArrowheads="1"/>
          </p:cNvSpPr>
          <p:nvPr/>
        </p:nvSpPr>
        <p:spPr bwMode="auto">
          <a:xfrm>
            <a:off x="425555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8</a:t>
            </a:r>
            <a:endParaRPr lang="en-US" altLang="zh-CN" sz="1400" dirty="0">
              <a:latin typeface="Broadway" pitchFamily="82" charset="0"/>
              <a:ea typeface="楷体" panose="02010609060101010101" pitchFamily="49" charset="-122"/>
              <a:cs typeface="经典繁仿黑" pitchFamily="49" charset="-122"/>
            </a:endParaRPr>
          </a:p>
        </p:txBody>
      </p:sp>
      <p:sp>
        <p:nvSpPr>
          <p:cNvPr id="30" name="Rectangle 21">
            <a:hlinkClick r:id="rId9" action="ppaction://hlinksldjump"/>
          </p:cNvPr>
          <p:cNvSpPr>
            <a:spLocks noChangeArrowheads="1"/>
          </p:cNvSpPr>
          <p:nvPr/>
        </p:nvSpPr>
        <p:spPr bwMode="auto">
          <a:xfrm>
            <a:off x="454069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9</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10" action="ppaction://hlinksldjump"/>
          </p:cNvPr>
          <p:cNvSpPr>
            <a:spLocks noChangeArrowheads="1"/>
          </p:cNvSpPr>
          <p:nvPr/>
        </p:nvSpPr>
        <p:spPr bwMode="auto">
          <a:xfrm>
            <a:off x="482339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10</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11" action="ppaction://hlinksldjump"/>
          </p:cNvPr>
          <p:cNvSpPr>
            <a:spLocks noChangeArrowheads="1"/>
          </p:cNvSpPr>
          <p:nvPr/>
        </p:nvSpPr>
        <p:spPr bwMode="auto">
          <a:xfrm>
            <a:off x="518762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12" action="ppaction://hlinksldjump"/>
          </p:cNvPr>
          <p:cNvSpPr>
            <a:spLocks noChangeArrowheads="1"/>
          </p:cNvSpPr>
          <p:nvPr/>
        </p:nvSpPr>
        <p:spPr bwMode="auto">
          <a:xfrm>
            <a:off x="5551851"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13" action="ppaction://hlinksldjump"/>
          </p:cNvPr>
          <p:cNvSpPr>
            <a:spLocks noChangeArrowheads="1"/>
          </p:cNvSpPr>
          <p:nvPr/>
        </p:nvSpPr>
        <p:spPr bwMode="auto">
          <a:xfrm>
            <a:off x="591607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13</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14" action="ppaction://hlinksldjump"/>
          </p:cNvPr>
          <p:cNvSpPr>
            <a:spLocks noChangeArrowheads="1"/>
          </p:cNvSpPr>
          <p:nvPr/>
        </p:nvSpPr>
        <p:spPr bwMode="auto">
          <a:xfrm>
            <a:off x="6280307"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14</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15" action="ppaction://hlinksldjump"/>
          </p:cNvPr>
          <p:cNvSpPr>
            <a:spLocks noChangeArrowheads="1"/>
          </p:cNvSpPr>
          <p:nvPr/>
        </p:nvSpPr>
        <p:spPr bwMode="auto">
          <a:xfrm>
            <a:off x="664453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latin typeface="Broadway" pitchFamily="82" charset="0"/>
                <a:ea typeface="楷体" panose="02010609060101010101" pitchFamily="49" charset="-122"/>
                <a:cs typeface="经典繁仿黑" pitchFamily="49" charset="-122"/>
              </a:rPr>
              <a:t>15</a:t>
            </a:r>
            <a:endParaRPr lang="en-US" altLang="zh-CN" sz="1400" dirty="0">
              <a:latin typeface="Broadway" pitchFamily="82" charset="0"/>
              <a:ea typeface="楷体" panose="02010609060101010101" pitchFamily="49" charset="-122"/>
              <a:cs typeface="经典繁仿黑" pitchFamily="49" charset="-122"/>
            </a:endParaRPr>
          </a:p>
        </p:txBody>
      </p:sp>
      <p:sp>
        <p:nvSpPr>
          <p:cNvPr id="3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332146" y="194018"/>
            <a:ext cx="11526120" cy="6188104"/>
          </a:xfrm>
          <a:prstGeom prst="rect">
            <a:avLst/>
          </a:prstGeom>
        </p:spPr>
        <p:txBody>
          <a:bodyPr wrap="square">
            <a:spAutoFit/>
          </a:bodyPr>
          <a:lstStyle/>
          <a:p>
            <a:pPr algn="just">
              <a:lnSpc>
                <a:spcPct val="140000"/>
              </a:lnSpc>
              <a:spcAft>
                <a:spcPts val="0"/>
              </a:spcAft>
            </a:pPr>
            <a:r>
              <a:rPr lang="zh-CN" altLang="zh-CN" sz="2600" kern="100" dirty="0" smtClean="0">
                <a:solidFill>
                  <a:srgbClr val="C00000"/>
                </a:solidFill>
                <a:latin typeface="Times New Roman" panose="02020603050405020304" pitchFamily="18" charset="0"/>
                <a:cs typeface="Times New Roman" panose="02020603050405020304" pitchFamily="18" charset="0"/>
              </a:rPr>
              <a:t>示例</a:t>
            </a:r>
            <a:r>
              <a:rPr lang="zh-CN" altLang="zh-CN" sz="2600" kern="100" dirty="0">
                <a:solidFill>
                  <a:srgbClr val="C00000"/>
                </a:solidFill>
                <a:latin typeface="Times New Roman" panose="02020603050405020304" pitchFamily="18" charset="0"/>
                <a:cs typeface="Times New Roman" panose="02020603050405020304" pitchFamily="18" charset="0"/>
              </a:rPr>
              <a:t>二：民族矛盾和阶级矛盾两大主要矛盾影响了近代中国历史进程。</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sz="2600" kern="100" dirty="0">
                <a:solidFill>
                  <a:srgbClr val="C00000"/>
                </a:solidFill>
                <a:latin typeface="Times New Roman" panose="02020603050405020304" pitchFamily="18" charset="0"/>
                <a:cs typeface="Times New Roman" panose="02020603050405020304" pitchFamily="18" charset="0"/>
              </a:rPr>
              <a:t>鸦片战争之后，民族矛盾和阶级矛盾变成了中国社会的主要矛盾，两大社会矛盾的更替极大影响了中国近代历史的进程。</a:t>
            </a:r>
            <a:r>
              <a:rPr lang="en-US" altLang="zh-CN" sz="2600" kern="100" dirty="0">
                <a:solidFill>
                  <a:srgbClr val="C00000"/>
                </a:solidFill>
                <a:latin typeface="Times New Roman" panose="02020603050405020304" pitchFamily="18" charset="0"/>
                <a:cs typeface="Courier New" panose="02070309020205020404" pitchFamily="49" charset="0"/>
              </a:rPr>
              <a:t>1927</a:t>
            </a:r>
            <a:r>
              <a:rPr lang="zh-CN" altLang="zh-CN" sz="2600" kern="100" dirty="0">
                <a:solidFill>
                  <a:srgbClr val="C00000"/>
                </a:solidFill>
                <a:latin typeface="Times New Roman" panose="02020603050405020304" pitchFamily="18" charset="0"/>
                <a:cs typeface="Times New Roman" panose="02020603050405020304" pitchFamily="18" charset="0"/>
              </a:rPr>
              <a:t>年国民革命失败后，阶级矛盾上升，中国共产党总结经验教训，在农村开辟根据地，开展打土豪、分田地的土地革命，探索出农村包围城市的革命道路。</a:t>
            </a:r>
            <a:r>
              <a:rPr lang="en-US" altLang="zh-CN" sz="2600" kern="100" dirty="0">
                <a:solidFill>
                  <a:srgbClr val="C00000"/>
                </a:solidFill>
                <a:latin typeface="Times New Roman" panose="02020603050405020304" pitchFamily="18" charset="0"/>
                <a:cs typeface="Courier New" panose="02070309020205020404" pitchFamily="49" charset="0"/>
              </a:rPr>
              <a:t>1931</a:t>
            </a:r>
            <a:r>
              <a:rPr lang="zh-CN" altLang="zh-CN" sz="2600" kern="100" dirty="0">
                <a:solidFill>
                  <a:srgbClr val="C00000"/>
                </a:solidFill>
                <a:latin typeface="Times New Roman" panose="02020603050405020304" pitchFamily="18" charset="0"/>
                <a:cs typeface="Times New Roman" panose="02020603050405020304" pitchFamily="18" charset="0"/>
              </a:rPr>
              <a:t>年九一八事变后，伴随着中日民族矛盾上升为社会主要矛盾，国共双方作出调整，中国共产党提出了</a:t>
            </a:r>
            <a:r>
              <a:rPr lang="en-US" altLang="zh-CN" sz="2600" kern="100" dirty="0">
                <a:solidFill>
                  <a:srgbClr val="C00000"/>
                </a:solidFill>
                <a:latin typeface="宋体" panose="02010600030101010101" pitchFamily="2" charset="-122"/>
                <a:cs typeface="Times New Roman" panose="02020603050405020304" pitchFamily="18" charset="0"/>
              </a:rPr>
              <a:t>“</a:t>
            </a:r>
            <a:r>
              <a:rPr lang="zh-CN" altLang="zh-CN" sz="2600" kern="100" dirty="0">
                <a:solidFill>
                  <a:srgbClr val="C00000"/>
                </a:solidFill>
                <a:latin typeface="Times New Roman" panose="02020603050405020304" pitchFamily="18" charset="0"/>
                <a:cs typeface="Times New Roman" panose="02020603050405020304" pitchFamily="18" charset="0"/>
              </a:rPr>
              <a:t>停止内战，一致抗日</a:t>
            </a:r>
            <a:r>
              <a:rPr lang="en-US" altLang="zh-CN" sz="2600" kern="100" dirty="0">
                <a:solidFill>
                  <a:srgbClr val="C00000"/>
                </a:solidFill>
                <a:latin typeface="宋体" panose="02010600030101010101" pitchFamily="2" charset="-122"/>
                <a:cs typeface="Times New Roman" panose="02020603050405020304" pitchFamily="18" charset="0"/>
              </a:rPr>
              <a:t>”</a:t>
            </a:r>
            <a:r>
              <a:rPr lang="zh-CN" altLang="zh-CN" sz="2600" kern="100" dirty="0">
                <a:solidFill>
                  <a:srgbClr val="C00000"/>
                </a:solidFill>
                <a:latin typeface="Times New Roman" panose="02020603050405020304" pitchFamily="18" charset="0"/>
                <a:cs typeface="Times New Roman" panose="02020603050405020304" pitchFamily="18" charset="0"/>
              </a:rPr>
              <a:t>的口号，而</a:t>
            </a:r>
            <a:r>
              <a:rPr lang="en-US" altLang="zh-CN" sz="2600" kern="100" dirty="0">
                <a:solidFill>
                  <a:srgbClr val="C00000"/>
                </a:solidFill>
                <a:latin typeface="宋体" panose="02010600030101010101" pitchFamily="2" charset="-122"/>
                <a:cs typeface="Times New Roman" panose="02020603050405020304" pitchFamily="18" charset="0"/>
              </a:rPr>
              <a:t>“</a:t>
            </a:r>
            <a:r>
              <a:rPr lang="zh-CN" altLang="zh-CN" sz="2600" kern="100" dirty="0">
                <a:solidFill>
                  <a:srgbClr val="C00000"/>
                </a:solidFill>
                <a:latin typeface="Times New Roman" panose="02020603050405020304" pitchFamily="18" charset="0"/>
                <a:cs typeface="Times New Roman" panose="02020603050405020304" pitchFamily="18" charset="0"/>
              </a:rPr>
              <a:t>一寸山河一寸血，十万青年十万军</a:t>
            </a:r>
            <a:r>
              <a:rPr lang="en-US" altLang="zh-CN" sz="2600" kern="100" dirty="0">
                <a:solidFill>
                  <a:srgbClr val="C00000"/>
                </a:solidFill>
                <a:latin typeface="宋体" panose="02010600030101010101" pitchFamily="2" charset="-122"/>
                <a:cs typeface="Times New Roman" panose="02020603050405020304" pitchFamily="18" charset="0"/>
              </a:rPr>
              <a:t>”</a:t>
            </a:r>
            <a:r>
              <a:rPr lang="zh-CN" altLang="zh-CN" sz="2600" kern="100" dirty="0">
                <a:solidFill>
                  <a:srgbClr val="C00000"/>
                </a:solidFill>
                <a:latin typeface="Times New Roman" panose="02020603050405020304" pitchFamily="18" charset="0"/>
                <a:cs typeface="Times New Roman" panose="02020603050405020304" pitchFamily="18" charset="0"/>
              </a:rPr>
              <a:t>的口号也反映出国民政府抗战到底的决心，国共双方共同领导的抗日民族统一战线成为抗战胜利的根本保证。</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nSpc>
                <a:spcPct val="140000"/>
              </a:lnSpc>
            </a:pPr>
            <a:r>
              <a:rPr lang="en-US" altLang="zh-CN" sz="2600" kern="100" dirty="0">
                <a:solidFill>
                  <a:srgbClr val="C00000"/>
                </a:solidFill>
                <a:latin typeface="Times New Roman" panose="02020603050405020304" pitchFamily="18" charset="0"/>
              </a:rPr>
              <a:t>(</a:t>
            </a:r>
            <a:r>
              <a:rPr lang="zh-CN" altLang="zh-CN" sz="2600" kern="100" dirty="0">
                <a:solidFill>
                  <a:srgbClr val="C00000"/>
                </a:solidFill>
                <a:latin typeface="Times New Roman" panose="02020603050405020304" pitchFamily="18" charset="0"/>
                <a:cs typeface="Times New Roman" panose="02020603050405020304" pitchFamily="18" charset="0"/>
              </a:rPr>
              <a:t>本题为开放性试题，若考生有其他答案，只要言之成理、史论结合、论证充分即可。</a:t>
            </a:r>
            <a:r>
              <a:rPr lang="en-US" altLang="zh-CN" sz="2600" kern="100" dirty="0">
                <a:solidFill>
                  <a:srgbClr val="C00000"/>
                </a:solidFill>
                <a:latin typeface="Times New Roman" panose="02020603050405020304" pitchFamily="18"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a:hlinkClick r:id="rId17" action="ppaction://hlinksldjump"/>
          </p:cNvPr>
          <p:cNvSpPr/>
          <p:nvPr/>
        </p:nvSpPr>
        <p:spPr bwMode="auto">
          <a:xfrm>
            <a:off x="11211213" y="6398788"/>
            <a:ext cx="979200" cy="460800"/>
          </a:xfrm>
          <a:prstGeom prst="rect">
            <a:avLst/>
          </a:prstGeom>
          <a:solidFill>
            <a:schemeClr val="bg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pPr>
            <a:r>
              <a:rPr lang="zh-CN" altLang="en-US" sz="20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a:rPr>
              <a:t>返 回</a:t>
            </a:r>
            <a:endParaRPr lang="zh-CN" altLang="en-US" sz="2000" kern="100" dirty="0">
              <a:solidFill>
                <a:prstClr val="black">
                  <a:lumMod val="75000"/>
                  <a:lumOff val="25000"/>
                </a:prstClr>
              </a:solidFill>
              <a:latin typeface="微软雅黑" panose="020B0503020204020204" pitchFamily="34" charset="-122"/>
              <a:ea typeface="微软雅黑" panose="020B0503020204020204" pitchFamily="34" charset="-122"/>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17251</Words>
  <PresentationFormat>自定义</PresentationFormat>
  <Paragraphs>1996</Paragraphs>
  <Slides>92</Slides>
  <Notes>4</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92</vt:i4>
      </vt:variant>
    </vt:vector>
  </HeadingPairs>
  <TitlesOfParts>
    <vt:vector size="113" baseType="lpstr">
      <vt:lpstr>Arial</vt:lpstr>
      <vt:lpstr>宋体</vt:lpstr>
      <vt:lpstr>Wingdings</vt:lpstr>
      <vt:lpstr>微软雅黑</vt:lpstr>
      <vt:lpstr>Times New Roman</vt:lpstr>
      <vt:lpstr>楷体_GB2312</vt:lpstr>
      <vt:lpstr>新宋体</vt:lpstr>
      <vt:lpstr>Courier New</vt:lpstr>
      <vt:lpstr>明黑</vt:lpstr>
      <vt:lpstr>黑体</vt:lpstr>
      <vt:lpstr>方正中等线简体</vt:lpstr>
      <vt:lpstr>Arial Unicode MS</vt:lpstr>
      <vt:lpstr>Calibri</vt:lpstr>
      <vt:lpstr>Times New Roman</vt:lpstr>
      <vt:lpstr>Broadway</vt:lpstr>
      <vt:lpstr>楷体</vt:lpstr>
      <vt:lpstr>经典繁仿黑</vt:lpstr>
      <vt:lpstr>华文细黑</vt:lpstr>
      <vt:lpstr>Segoe Print</vt:lpstr>
      <vt:lpstr>7_Office 主题</vt:lpstr>
      <vt:lpstr>9_Office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2014-11-27T01:03:00Z</dcterms:created>
  <dcterms:modified xsi:type="dcterms:W3CDTF">2021-07-10T22:48:14Z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